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7"/>
  </p:notesMasterIdLst>
  <p:handoutMasterIdLst>
    <p:handoutMasterId r:id="rId58"/>
  </p:handoutMasterIdLst>
  <p:sldIdLst>
    <p:sldId id="256" r:id="rId2"/>
    <p:sldId id="478" r:id="rId3"/>
    <p:sldId id="479" r:id="rId4"/>
    <p:sldId id="480" r:id="rId5"/>
    <p:sldId id="481" r:id="rId6"/>
    <p:sldId id="486" r:id="rId7"/>
    <p:sldId id="483" r:id="rId8"/>
    <p:sldId id="485" r:id="rId9"/>
    <p:sldId id="487" r:id="rId10"/>
    <p:sldId id="484" r:id="rId11"/>
    <p:sldId id="482" r:id="rId12"/>
    <p:sldId id="488" r:id="rId13"/>
    <p:sldId id="489" r:id="rId14"/>
    <p:sldId id="499" r:id="rId15"/>
    <p:sldId id="500" r:id="rId16"/>
    <p:sldId id="538" r:id="rId17"/>
    <p:sldId id="536" r:id="rId18"/>
    <p:sldId id="501" r:id="rId19"/>
    <p:sldId id="502" r:id="rId20"/>
    <p:sldId id="503" r:id="rId21"/>
    <p:sldId id="506" r:id="rId22"/>
    <p:sldId id="509" r:id="rId23"/>
    <p:sldId id="535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510" r:id="rId34"/>
    <p:sldId id="511" r:id="rId35"/>
    <p:sldId id="512" r:id="rId36"/>
    <p:sldId id="514" r:id="rId37"/>
    <p:sldId id="51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6" r:id="rId46"/>
    <p:sldId id="523" r:id="rId47"/>
    <p:sldId id="524" r:id="rId48"/>
    <p:sldId id="525" r:id="rId49"/>
    <p:sldId id="527" r:id="rId50"/>
    <p:sldId id="528" r:id="rId51"/>
    <p:sldId id="529" r:id="rId52"/>
    <p:sldId id="530" r:id="rId53"/>
    <p:sldId id="537" r:id="rId54"/>
    <p:sldId id="539" r:id="rId55"/>
    <p:sldId id="54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E52"/>
    <a:srgbClr val="AD0101"/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78961" autoAdjust="0"/>
  </p:normalViewPr>
  <p:slideViewPr>
    <p:cSldViewPr>
      <p:cViewPr varScale="1">
        <p:scale>
          <a:sx n="128" d="100"/>
          <a:sy n="128" d="100"/>
        </p:scale>
        <p:origin x="285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264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AE555-3BD8-44AE-81B8-CEBC11108DA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0FF40-7AE5-4172-A97C-1AA3AC2F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8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1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</a:t>
            </a:r>
            <a:r>
              <a:rPr lang="en-US" dirty="0" err="1"/>
              <a:t>basic_obj_draw</a:t>
            </a:r>
            <a:r>
              <a:rPr lang="en-US" baseline="0" dirty="0"/>
              <a:t> example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9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6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172D9E-D40C-4921-A5D6-20234A38FD01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DA0ECC-0B9E-44D9-8B45-8B8EFAF49D63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E4E0F4-2DF6-4691-9C74-0F2D9863AED1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0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ADABD2-FC94-43B4-B5D2-AD8E6A5AC720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1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38A4BA-4B5A-4157-8538-B6927C280FAE}" type="datetime1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1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6C5F59-0154-4E3D-8618-2BDD310D5A33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7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041A3D-3BA6-4C14-83AA-4AD2B237B2E3}" type="datetime1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6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2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reeglut.sourceforge.net/" TargetMode="External"/><Relationship Id="rId2" Type="http://schemas.openxmlformats.org/officeDocument/2006/relationships/hyperlink" Target="https://www.glfw.org/docs/3.3/window_guid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bsdl.org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477</a:t>
            </a:r>
            <a:br>
              <a:rPr lang="en-US" dirty="0"/>
            </a:br>
            <a:r>
              <a:rPr lang="en-US" dirty="0"/>
              <a:t>Introduction to 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Graphics Hardware and OpenGL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vs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compare a good GPU with a good CPU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77844"/>
              </p:ext>
            </p:extLst>
          </p:nvPr>
        </p:nvGraphicFramePr>
        <p:xfrm>
          <a:off x="1371600" y="2565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774684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60135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Intel Core i9-13900K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Nvidia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GeForce RTX 4090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Cores: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Cores: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16,384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79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Clock: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3.0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Clock: 2.3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40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Power: 125W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Power: 450W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56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  <a:r>
                        <a:rPr lang="en-US" baseline="0" dirty="0"/>
                        <a:t> BW: </a:t>
                      </a:r>
                      <a:r>
                        <a:rPr lang="en-US" dirty="0"/>
                        <a:t>~89.6</a:t>
                      </a:r>
                      <a:r>
                        <a:rPr lang="en-US" baseline="0" dirty="0"/>
                        <a:t> GB/s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Memory BW: ~1.01 TB/s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82441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219200" y="2947086"/>
            <a:ext cx="5334000" cy="381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19200" y="4038600"/>
            <a:ext cx="5943600" cy="381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NTEL CORE i9 13900K 36MB 24çekirdekli O/B UHD 770 1700p 125w Kutusuz+Fansız">
            <a:extLst>
              <a:ext uri="{FF2B5EF4-FFF2-40B4-BE49-F238E27FC236}">
                <a16:creationId xmlns:a16="http://schemas.microsoft.com/office/drawing/2014/main" id="{E02CA544-1896-4D6D-9D8E-57B18535C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4458717"/>
            <a:ext cx="1755458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PERA NVIDIA GeForce RTX 4090 Founders Edition Grafik Kartı :  Amazon.com.tr: Bilgisayar">
            <a:extLst>
              <a:ext uri="{FF2B5EF4-FFF2-40B4-BE49-F238E27FC236}">
                <a16:creationId xmlns:a16="http://schemas.microsoft.com/office/drawing/2014/main" id="{5697FFD5-69DE-4D2E-8148-6B25FC362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09" y="4801286"/>
            <a:ext cx="2736304" cy="132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7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GPU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grpSp>
        <p:nvGrpSpPr>
          <p:cNvPr id="556" name="Group 555"/>
          <p:cNvGrpSpPr/>
          <p:nvPr/>
        </p:nvGrpSpPr>
        <p:grpSpPr>
          <a:xfrm>
            <a:off x="304800" y="1730638"/>
            <a:ext cx="5486399" cy="4683805"/>
            <a:chOff x="304800" y="1730638"/>
            <a:chExt cx="5486399" cy="4683805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10540" y="5049769"/>
              <a:ext cx="817944" cy="688795"/>
              <a:chOff x="174" y="3154"/>
              <a:chExt cx="837" cy="480"/>
            </a:xfrm>
          </p:grpSpPr>
          <p:cxnSp>
            <p:nvCxnSpPr>
              <p:cNvPr id="7" name="AutoShape 4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AutoShape 5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9" name="Group 6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12" name="Rectangle 7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13" name="Group 8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29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3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14" name="Group 13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2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6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7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15" name="Group 18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2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16" name="Group 23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17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18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19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0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10" name="Rectangle 28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11" name="Rectangle 29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cxnSp>
          <p:nvCxnSpPr>
            <p:cNvPr id="33" name="AutoShape 30"/>
            <p:cNvCxnSpPr>
              <a:cxnSpLocks noChangeShapeType="1"/>
            </p:cNvCxnSpPr>
            <p:nvPr/>
          </p:nvCxnSpPr>
          <p:spPr bwMode="auto">
            <a:xfrm>
              <a:off x="936195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AutoShape 31"/>
            <p:cNvCxnSpPr>
              <a:cxnSpLocks noChangeShapeType="1"/>
            </p:cNvCxnSpPr>
            <p:nvPr/>
          </p:nvCxnSpPr>
          <p:spPr bwMode="auto">
            <a:xfrm>
              <a:off x="1843108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AutoShape 32"/>
            <p:cNvCxnSpPr>
              <a:cxnSpLocks noChangeShapeType="1"/>
            </p:cNvCxnSpPr>
            <p:nvPr/>
          </p:nvCxnSpPr>
          <p:spPr bwMode="auto">
            <a:xfrm>
              <a:off x="2748587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33"/>
            <p:cNvCxnSpPr>
              <a:cxnSpLocks noChangeShapeType="1"/>
            </p:cNvCxnSpPr>
            <p:nvPr/>
          </p:nvCxnSpPr>
          <p:spPr bwMode="auto">
            <a:xfrm>
              <a:off x="3654065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34"/>
            <p:cNvCxnSpPr>
              <a:cxnSpLocks noChangeShapeType="1"/>
            </p:cNvCxnSpPr>
            <p:nvPr/>
          </p:nvCxnSpPr>
          <p:spPr bwMode="auto">
            <a:xfrm>
              <a:off x="4556673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304800" y="4375324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600408" y="4375324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304800" y="3003474"/>
              <a:ext cx="591216" cy="1423509"/>
              <a:chOff x="509" y="370"/>
              <a:chExt cx="605" cy="992"/>
            </a:xfrm>
          </p:grpSpPr>
          <p:sp>
            <p:nvSpPr>
              <p:cNvPr id="41" name="Rectangle 38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42" name="Group 39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68" name="Rectangle 40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69" name="Rectangle 41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70" name="Rectangle 42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" name="Rectangle 43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" name="Rectangle 44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" name="Rectangle 45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" name="Rectangle 46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" name="Rectangle 47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Rectangle 48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3" name="Group 49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59" name="Rectangle 50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60" name="Rectangle 51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61" name="Rectangle 52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" name="Rectangle 53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Rectangle 54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" name="Rectangle 55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ectangle 56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Rectangle 57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" name="Rectangle 58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44" name="Rectangle 59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45" name="Group 60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46" name="Rectangle 61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7" name="Group 62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58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" name="Group 65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5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6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" name="Group 68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3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4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" name="Group 71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1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2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77" name="AutoShape 74"/>
            <p:cNvCxnSpPr>
              <a:cxnSpLocks noChangeShapeType="1"/>
              <a:stCxn id="41" idx="2"/>
            </p:cNvCxnSpPr>
            <p:nvPr/>
          </p:nvCxnSpPr>
          <p:spPr bwMode="auto">
            <a:xfrm rot="16200000" flipH="1">
              <a:off x="2720604" y="2306787"/>
              <a:ext cx="622785" cy="4863178"/>
            </a:xfrm>
            <a:prstGeom prst="bentConnector3">
              <a:avLst>
                <a:gd name="adj1" fmla="val 47694"/>
              </a:avLst>
            </a:prstGeom>
            <a:noFill/>
            <a:ln w="19050">
              <a:solidFill>
                <a:srgbClr val="FF99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AutoShape 75"/>
            <p:cNvCxnSpPr>
              <a:cxnSpLocks noChangeShapeType="1"/>
              <a:stCxn id="92" idx="2"/>
              <a:endCxn id="91" idx="0"/>
            </p:cNvCxnSpPr>
            <p:nvPr/>
          </p:nvCxnSpPr>
          <p:spPr bwMode="auto">
            <a:xfrm>
              <a:off x="1834498" y="1911447"/>
              <a:ext cx="0" cy="202334"/>
            </a:xfrm>
            <a:prstGeom prst="straightConnector1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AutoShape 76"/>
            <p:cNvCxnSpPr>
              <a:cxnSpLocks noChangeShapeType="1"/>
              <a:stCxn id="91" idx="2"/>
              <a:endCxn id="87" idx="0"/>
            </p:cNvCxnSpPr>
            <p:nvPr/>
          </p:nvCxnSpPr>
          <p:spPr bwMode="auto">
            <a:xfrm flipH="1">
              <a:off x="1828758" y="2294590"/>
              <a:ext cx="7175" cy="203768"/>
            </a:xfrm>
            <a:prstGeom prst="straightConnector1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AutoShape 77"/>
            <p:cNvCxnSpPr>
              <a:cxnSpLocks noChangeShapeType="1"/>
              <a:stCxn id="88" idx="2"/>
              <a:endCxn id="90" idx="0"/>
            </p:cNvCxnSpPr>
            <p:nvPr/>
          </p:nvCxnSpPr>
          <p:spPr bwMode="auto">
            <a:xfrm flipH="1">
              <a:off x="4137656" y="2294590"/>
              <a:ext cx="1435" cy="203768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AutoShape 78"/>
            <p:cNvCxnSpPr>
              <a:cxnSpLocks noChangeShapeType="1"/>
              <a:stCxn id="41" idx="0"/>
            </p:cNvCxnSpPr>
            <p:nvPr/>
          </p:nvCxnSpPr>
          <p:spPr bwMode="auto">
            <a:xfrm rot="5400000" flipV="1">
              <a:off x="2834686" y="769196"/>
              <a:ext cx="1435" cy="4469991"/>
            </a:xfrm>
            <a:prstGeom prst="bentConnector3">
              <a:avLst>
                <a:gd name="adj1" fmla="val -10500005"/>
              </a:avLst>
            </a:prstGeom>
            <a:noFill/>
            <a:ln w="19050">
              <a:solidFill>
                <a:srgbClr val="98BC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AutoShape 79"/>
            <p:cNvCxnSpPr>
              <a:cxnSpLocks noChangeShapeType="1"/>
              <a:stCxn id="87" idx="2"/>
            </p:cNvCxnSpPr>
            <p:nvPr/>
          </p:nvCxnSpPr>
          <p:spPr bwMode="auto">
            <a:xfrm>
              <a:off x="1828758" y="2679167"/>
              <a:ext cx="0" cy="182243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AutoShape 80"/>
            <p:cNvCxnSpPr>
              <a:cxnSpLocks noChangeShapeType="1"/>
            </p:cNvCxnSpPr>
            <p:nvPr/>
          </p:nvCxnSpPr>
          <p:spPr bwMode="auto">
            <a:xfrm>
              <a:off x="3014059" y="2679167"/>
              <a:ext cx="0" cy="182243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AutoShape 81"/>
            <p:cNvCxnSpPr>
              <a:cxnSpLocks noChangeShapeType="1"/>
            </p:cNvCxnSpPr>
            <p:nvPr/>
          </p:nvCxnSpPr>
          <p:spPr bwMode="auto">
            <a:xfrm>
              <a:off x="4147701" y="2679167"/>
              <a:ext cx="0" cy="182243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AutoShape 82"/>
            <p:cNvCxnSpPr>
              <a:cxnSpLocks noChangeShapeType="1"/>
              <a:stCxn id="39" idx="2"/>
              <a:endCxn id="89" idx="0"/>
            </p:cNvCxnSpPr>
            <p:nvPr/>
          </p:nvCxnSpPr>
          <p:spPr bwMode="auto">
            <a:xfrm rot="5400000" flipH="1" flipV="1">
              <a:off x="915388" y="2331182"/>
              <a:ext cx="1928625" cy="2262977"/>
            </a:xfrm>
            <a:prstGeom prst="bentConnector5">
              <a:avLst>
                <a:gd name="adj1" fmla="val -8486"/>
                <a:gd name="adj2" fmla="val 210921"/>
                <a:gd name="adj3" fmla="val 129981"/>
              </a:avLst>
            </a:prstGeom>
            <a:noFill/>
            <a:ln w="19050">
              <a:solidFill>
                <a:srgbClr val="98BC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 rot="16200000">
              <a:off x="5043570" y="3627694"/>
              <a:ext cx="1371850" cy="1234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200" b="1" dirty="0">
                  <a:solidFill>
                    <a:srgbClr val="080808"/>
                  </a:solidFill>
                </a:rPr>
                <a:t>Thread Processor</a:t>
              </a: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1294942" y="2498358"/>
              <a:ext cx="1067632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Vtx Thread Issue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3626800" y="2113781"/>
              <a:ext cx="1024582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Setup / Rstr / ZCull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2543383" y="2498358"/>
              <a:ext cx="934178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Prim Thread Issue</a:t>
              </a: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602405" y="2498358"/>
              <a:ext cx="1069067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Frag Thread Issue</a:t>
              </a: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1368127" y="2113781"/>
              <a:ext cx="934177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Data Assembler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1368127" y="1730638"/>
              <a:ext cx="934177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200" b="1">
                  <a:solidFill>
                    <a:srgbClr val="080808"/>
                  </a:solidFill>
                </a:rPr>
                <a:t>Application</a:t>
              </a:r>
            </a:p>
          </p:txBody>
        </p:sp>
        <p:cxnSp>
          <p:nvCxnSpPr>
            <p:cNvPr id="93" name="AutoShape 90"/>
            <p:cNvCxnSpPr>
              <a:cxnSpLocks noChangeShapeType="1"/>
              <a:endCxn id="88" idx="0"/>
            </p:cNvCxnSpPr>
            <p:nvPr/>
          </p:nvCxnSpPr>
          <p:spPr bwMode="auto">
            <a:xfrm>
              <a:off x="4139091" y="1911447"/>
              <a:ext cx="0" cy="20233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AutoShape 91"/>
            <p:cNvCxnSpPr>
              <a:cxnSpLocks noChangeShapeType="1"/>
              <a:stCxn id="38" idx="2"/>
            </p:cNvCxnSpPr>
            <p:nvPr/>
          </p:nvCxnSpPr>
          <p:spPr bwMode="auto">
            <a:xfrm rot="16200000" flipH="1">
              <a:off x="2431454" y="2448134"/>
              <a:ext cx="622785" cy="4580485"/>
            </a:xfrm>
            <a:prstGeom prst="bentConnector3">
              <a:avLst>
                <a:gd name="adj1" fmla="val 67046"/>
              </a:avLst>
            </a:prstGeom>
            <a:noFill/>
            <a:ln w="19050">
              <a:solidFill>
                <a:srgbClr val="3366F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AutoShape 92"/>
            <p:cNvCxnSpPr>
              <a:cxnSpLocks noChangeShapeType="1"/>
            </p:cNvCxnSpPr>
            <p:nvPr/>
          </p:nvCxnSpPr>
          <p:spPr bwMode="auto">
            <a:xfrm>
              <a:off x="507134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AutoShape 93"/>
            <p:cNvCxnSpPr>
              <a:cxnSpLocks noChangeShapeType="1"/>
            </p:cNvCxnSpPr>
            <p:nvPr/>
          </p:nvCxnSpPr>
          <p:spPr bwMode="auto">
            <a:xfrm>
              <a:off x="1412612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AutoShape 94"/>
            <p:cNvCxnSpPr>
              <a:cxnSpLocks noChangeShapeType="1"/>
            </p:cNvCxnSpPr>
            <p:nvPr/>
          </p:nvCxnSpPr>
          <p:spPr bwMode="auto">
            <a:xfrm>
              <a:off x="2318090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AutoShape 95"/>
            <p:cNvCxnSpPr>
              <a:cxnSpLocks noChangeShapeType="1"/>
            </p:cNvCxnSpPr>
            <p:nvPr/>
          </p:nvCxnSpPr>
          <p:spPr bwMode="auto">
            <a:xfrm>
              <a:off x="3223568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AutoShape 96"/>
            <p:cNvCxnSpPr>
              <a:cxnSpLocks noChangeShapeType="1"/>
            </p:cNvCxnSpPr>
            <p:nvPr/>
          </p:nvCxnSpPr>
          <p:spPr bwMode="auto">
            <a:xfrm>
              <a:off x="4126176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0" name="Group 97"/>
            <p:cNvGrpSpPr>
              <a:grpSpLocks/>
            </p:cNvGrpSpPr>
            <p:nvPr/>
          </p:nvGrpSpPr>
          <p:grpSpPr bwMode="auto">
            <a:xfrm>
              <a:off x="452604" y="4426983"/>
              <a:ext cx="297042" cy="424757"/>
              <a:chOff x="299" y="2864"/>
              <a:chExt cx="303" cy="296"/>
            </a:xfrm>
          </p:grpSpPr>
          <p:cxnSp>
            <p:nvCxnSpPr>
              <p:cNvPr id="101" name="AutoShape 98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2" name="AutoShape 99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3" name="AutoShape 100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4" name="Group 101"/>
            <p:cNvGrpSpPr>
              <a:grpSpLocks/>
            </p:cNvGrpSpPr>
            <p:nvPr/>
          </p:nvGrpSpPr>
          <p:grpSpPr bwMode="auto">
            <a:xfrm>
              <a:off x="1089739" y="4426983"/>
              <a:ext cx="295608" cy="424757"/>
              <a:chOff x="299" y="2864"/>
              <a:chExt cx="303" cy="296"/>
            </a:xfrm>
          </p:grpSpPr>
          <p:cxnSp>
            <p:nvCxnSpPr>
              <p:cNvPr id="105" name="AutoShape 102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AutoShape 103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AutoShape 104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8" name="Group 105"/>
            <p:cNvGrpSpPr>
              <a:grpSpLocks/>
            </p:cNvGrpSpPr>
            <p:nvPr/>
          </p:nvGrpSpPr>
          <p:grpSpPr bwMode="auto">
            <a:xfrm>
              <a:off x="1731179" y="4426983"/>
              <a:ext cx="295608" cy="424757"/>
              <a:chOff x="299" y="2864"/>
              <a:chExt cx="303" cy="296"/>
            </a:xfrm>
          </p:grpSpPr>
          <p:cxnSp>
            <p:nvCxnSpPr>
              <p:cNvPr id="109" name="AutoShape 106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" name="AutoShape 107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1" name="AutoShape 108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2" name="Group 109"/>
            <p:cNvGrpSpPr>
              <a:grpSpLocks/>
            </p:cNvGrpSpPr>
            <p:nvPr/>
          </p:nvGrpSpPr>
          <p:grpSpPr bwMode="auto">
            <a:xfrm>
              <a:off x="2369750" y="4426983"/>
              <a:ext cx="295608" cy="424757"/>
              <a:chOff x="299" y="2864"/>
              <a:chExt cx="303" cy="296"/>
            </a:xfrm>
          </p:grpSpPr>
          <p:cxnSp>
            <p:nvCxnSpPr>
              <p:cNvPr id="113" name="AutoShape 110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4" name="AutoShape 111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AutoShape 112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6" name="Group 113"/>
            <p:cNvGrpSpPr>
              <a:grpSpLocks/>
            </p:cNvGrpSpPr>
            <p:nvPr/>
          </p:nvGrpSpPr>
          <p:grpSpPr bwMode="auto">
            <a:xfrm>
              <a:off x="3004015" y="4426983"/>
              <a:ext cx="295608" cy="424757"/>
              <a:chOff x="299" y="2864"/>
              <a:chExt cx="303" cy="296"/>
            </a:xfrm>
          </p:grpSpPr>
          <p:cxnSp>
            <p:nvCxnSpPr>
              <p:cNvPr id="117" name="AutoShape 114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" name="AutoShape 115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" name="AutoShape 116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20" name="AutoShape 117"/>
            <p:cNvCxnSpPr>
              <a:cxnSpLocks noChangeShapeType="1"/>
            </p:cNvCxnSpPr>
            <p:nvPr/>
          </p:nvCxnSpPr>
          <p:spPr bwMode="auto">
            <a:xfrm>
              <a:off x="3612450" y="4426983"/>
              <a:ext cx="1435" cy="424757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AutoShape 118"/>
            <p:cNvCxnSpPr>
              <a:cxnSpLocks noChangeShapeType="1"/>
            </p:cNvCxnSpPr>
            <p:nvPr/>
          </p:nvCxnSpPr>
          <p:spPr bwMode="auto">
            <a:xfrm>
              <a:off x="3793259" y="4426983"/>
              <a:ext cx="0" cy="29847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" name="AutoShape 119"/>
            <p:cNvCxnSpPr>
              <a:cxnSpLocks noChangeShapeType="1"/>
            </p:cNvCxnSpPr>
            <p:nvPr/>
          </p:nvCxnSpPr>
          <p:spPr bwMode="auto">
            <a:xfrm>
              <a:off x="3941062" y="4426983"/>
              <a:ext cx="1435" cy="166459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23" name="Group 120"/>
            <p:cNvGrpSpPr>
              <a:grpSpLocks/>
            </p:cNvGrpSpPr>
            <p:nvPr/>
          </p:nvGrpSpPr>
          <p:grpSpPr bwMode="auto">
            <a:xfrm>
              <a:off x="4281155" y="4426983"/>
              <a:ext cx="295608" cy="424757"/>
              <a:chOff x="299" y="2864"/>
              <a:chExt cx="303" cy="296"/>
            </a:xfrm>
          </p:grpSpPr>
          <p:cxnSp>
            <p:nvCxnSpPr>
              <p:cNvPr id="124" name="AutoShape 121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AutoShape 122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AutoShape 123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27" name="Group 124"/>
            <p:cNvGrpSpPr>
              <a:grpSpLocks/>
            </p:cNvGrpSpPr>
            <p:nvPr/>
          </p:nvGrpSpPr>
          <p:grpSpPr bwMode="auto">
            <a:xfrm>
              <a:off x="4922595" y="4426983"/>
              <a:ext cx="295608" cy="424757"/>
              <a:chOff x="299" y="2864"/>
              <a:chExt cx="303" cy="296"/>
            </a:xfrm>
          </p:grpSpPr>
          <p:cxnSp>
            <p:nvCxnSpPr>
              <p:cNvPr id="128" name="AutoShape 125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AutoShape 126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" name="AutoShape 127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31" name="AutoShape 128"/>
            <p:cNvCxnSpPr>
              <a:cxnSpLocks noChangeShapeType="1"/>
            </p:cNvCxnSpPr>
            <p:nvPr/>
          </p:nvCxnSpPr>
          <p:spPr bwMode="auto">
            <a:xfrm flipH="1">
              <a:off x="3154688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AutoShape 129"/>
            <p:cNvCxnSpPr>
              <a:cxnSpLocks noChangeShapeType="1"/>
            </p:cNvCxnSpPr>
            <p:nvPr/>
          </p:nvCxnSpPr>
          <p:spPr bwMode="auto">
            <a:xfrm flipH="1">
              <a:off x="2516119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AutoShape 130"/>
            <p:cNvCxnSpPr>
              <a:cxnSpLocks noChangeShapeType="1"/>
            </p:cNvCxnSpPr>
            <p:nvPr/>
          </p:nvCxnSpPr>
          <p:spPr bwMode="auto">
            <a:xfrm flipH="1">
              <a:off x="3793259" y="2861410"/>
              <a:ext cx="0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AutoShape 131"/>
            <p:cNvCxnSpPr>
              <a:cxnSpLocks noChangeShapeType="1"/>
            </p:cNvCxnSpPr>
            <p:nvPr/>
          </p:nvCxnSpPr>
          <p:spPr bwMode="auto">
            <a:xfrm flipH="1">
              <a:off x="1877548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" name="AutoShape 132"/>
            <p:cNvCxnSpPr>
              <a:cxnSpLocks noChangeShapeType="1"/>
            </p:cNvCxnSpPr>
            <p:nvPr/>
          </p:nvCxnSpPr>
          <p:spPr bwMode="auto">
            <a:xfrm flipH="1">
              <a:off x="1237543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" name="AutoShape 133"/>
            <p:cNvCxnSpPr>
              <a:cxnSpLocks noChangeShapeType="1"/>
            </p:cNvCxnSpPr>
            <p:nvPr/>
          </p:nvCxnSpPr>
          <p:spPr bwMode="auto">
            <a:xfrm flipH="1">
              <a:off x="4428959" y="2861410"/>
              <a:ext cx="0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7" name="Group 134"/>
            <p:cNvGrpSpPr>
              <a:grpSpLocks/>
            </p:cNvGrpSpPr>
            <p:nvPr/>
          </p:nvGrpSpPr>
          <p:grpSpPr bwMode="auto">
            <a:xfrm>
              <a:off x="936195" y="3003474"/>
              <a:ext cx="591216" cy="1423509"/>
              <a:chOff x="509" y="370"/>
              <a:chExt cx="605" cy="992"/>
            </a:xfrm>
          </p:grpSpPr>
          <p:sp>
            <p:nvSpPr>
              <p:cNvPr id="138" name="Rectangle 135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139" name="Group 136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165" name="Rectangle 137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166" name="Rectangle 138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167" name="Rectangle 139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" name="Rectangle 140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Rectangle 141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" name="Rectangle 142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" name="Rectangle 143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Rectangle 144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" name="Rectangle 145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0" name="Group 146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156" name="Rectangle 147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157" name="Rectangle 148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158" name="Rectangle 149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" name="Rectangle 150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Rectangle 151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" name="Rectangle 152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" name="Rectangle 153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3" name="Rectangle 154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" name="Rectangle 155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41" name="Rectangle 156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142" name="Group 157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143" name="Rectangle 158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144" name="Group 159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54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155" name="Line 161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5" name="Group 162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52" name="Rectangle 163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3" name="Line 164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6" name="Group 165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50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1" name="Line 167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7" name="Group 168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48" name="Rectangle 16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9" name="Line 17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74" name="Rectangle 171"/>
            <p:cNvSpPr>
              <a:spLocks noChangeArrowheads="1"/>
            </p:cNvSpPr>
            <p:nvPr/>
          </p:nvSpPr>
          <p:spPr bwMode="auto">
            <a:xfrm>
              <a:off x="1579070" y="4376758"/>
              <a:ext cx="297043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5" name="Rectangle 172"/>
            <p:cNvSpPr>
              <a:spLocks noChangeArrowheads="1"/>
            </p:cNvSpPr>
            <p:nvPr/>
          </p:nvSpPr>
          <p:spPr bwMode="auto">
            <a:xfrm>
              <a:off x="1874678" y="4376758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176" name="Group 173"/>
            <p:cNvGrpSpPr>
              <a:grpSpLocks/>
            </p:cNvGrpSpPr>
            <p:nvPr/>
          </p:nvGrpSpPr>
          <p:grpSpPr bwMode="auto">
            <a:xfrm>
              <a:off x="1579070" y="3004909"/>
              <a:ext cx="591216" cy="1423509"/>
              <a:chOff x="509" y="370"/>
              <a:chExt cx="605" cy="992"/>
            </a:xfrm>
          </p:grpSpPr>
          <p:sp>
            <p:nvSpPr>
              <p:cNvPr id="177" name="Rectangle 174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178" name="Group 175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204" name="Rectangle 176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05" name="Rectangle 177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06" name="Rectangle 178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Rectangle 179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Rectangle 180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Rectangle 181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Rectangle 182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Rectangle 183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Rectangle 184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9" name="Group 185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195" name="Rectangle 186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196" name="Rectangle 187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197" name="Rectangle 188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Rectangle 189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Rectangle 190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Rectangle 191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Rectangle 192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2" name="Rectangle 193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Rectangle 194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80" name="Rectangle 195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181" name="Group 196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182" name="Rectangle 197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183" name="Group 198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93" name="Rectangle 19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194" name="Line 20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4" name="Group 201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91" name="Rectangle 20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2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5" name="Group 204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8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0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6" name="Group 207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87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88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13" name="Group 210"/>
            <p:cNvGrpSpPr>
              <a:grpSpLocks/>
            </p:cNvGrpSpPr>
            <p:nvPr/>
          </p:nvGrpSpPr>
          <p:grpSpPr bwMode="auto">
            <a:xfrm>
              <a:off x="2210466" y="3004909"/>
              <a:ext cx="591216" cy="1423509"/>
              <a:chOff x="509" y="370"/>
              <a:chExt cx="605" cy="992"/>
            </a:xfrm>
          </p:grpSpPr>
          <p:sp>
            <p:nvSpPr>
              <p:cNvPr id="214" name="Rectangle 211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215" name="Group 212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241" name="Rectangle 213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42" name="Rectangle 214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43" name="Rectangle 215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4" name="Rectangle 216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5" name="Rectangle 217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" name="Rectangle 218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7" name="Rectangle 219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8" name="Rectangle 220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9" name="Rectangle 221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6" name="Group 222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232" name="Rectangle 223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33" name="Rectangle 224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34" name="Rectangle 225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5" name="Rectangle 226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Rectangle 227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Rectangle 228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8" name="Rectangle 229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9" name="Rectangle 230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0" name="Rectangle 231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17" name="Rectangle 232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218" name="Group 233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219" name="Rectangle 234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220" name="Group 235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30" name="Rectangle 236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231" name="Line 237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1" name="Group 238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2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9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2" name="Group 241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26" name="Rectangle 24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7" name="Line 24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3" name="Group 244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24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5" name="Line 24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250" name="Rectangle 247"/>
            <p:cNvSpPr>
              <a:spLocks noChangeArrowheads="1"/>
            </p:cNvSpPr>
            <p:nvPr/>
          </p:nvSpPr>
          <p:spPr bwMode="auto">
            <a:xfrm>
              <a:off x="2861951" y="4373888"/>
              <a:ext cx="297043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51" name="Rectangle 248"/>
            <p:cNvSpPr>
              <a:spLocks noChangeArrowheads="1"/>
            </p:cNvSpPr>
            <p:nvPr/>
          </p:nvSpPr>
          <p:spPr bwMode="auto">
            <a:xfrm>
              <a:off x="3157558" y="4373888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252" name="Group 249"/>
            <p:cNvGrpSpPr>
              <a:grpSpLocks/>
            </p:cNvGrpSpPr>
            <p:nvPr/>
          </p:nvGrpSpPr>
          <p:grpSpPr bwMode="auto">
            <a:xfrm>
              <a:off x="2861951" y="3002039"/>
              <a:ext cx="591216" cy="1423509"/>
              <a:chOff x="509" y="370"/>
              <a:chExt cx="605" cy="992"/>
            </a:xfrm>
          </p:grpSpPr>
          <p:sp>
            <p:nvSpPr>
              <p:cNvPr id="253" name="Rectangle 250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254" name="Group 251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280" name="Rectangle 252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81" name="Rectangle 253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82" name="Rectangle 254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3" name="Rectangle 255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4" name="Rectangle 256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5" name="Rectangle 257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6" name="Rectangle 258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7" name="Rectangle 259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8" name="Rectangle 260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55" name="Group 261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271" name="Rectangle 262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72" name="Rectangle 263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73" name="Rectangle 264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4" name="Rectangle 265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5" name="Rectangle 266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6" name="Rectangle 267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7" name="Rectangle 268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8" name="Rectangle 269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9" name="Rectangle 270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56" name="Rectangle 271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257" name="Group 272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258" name="Rectangle 273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259" name="Group 274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9" name="Rectangle 27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270" name="Line 27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0" name="Group 277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7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8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1" name="Group 280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5" name="Rectangle 28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6" name="Line 28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2" name="Group 283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3" name="Rectangle 284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4" name="Line 285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89" name="Group 286"/>
            <p:cNvGrpSpPr>
              <a:grpSpLocks/>
            </p:cNvGrpSpPr>
            <p:nvPr/>
          </p:nvGrpSpPr>
          <p:grpSpPr bwMode="auto">
            <a:xfrm>
              <a:off x="3493346" y="3002039"/>
              <a:ext cx="591216" cy="1423509"/>
              <a:chOff x="509" y="370"/>
              <a:chExt cx="605" cy="992"/>
            </a:xfrm>
          </p:grpSpPr>
          <p:sp>
            <p:nvSpPr>
              <p:cNvPr id="290" name="Rectangle 287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291" name="Group 288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317" name="Rectangle 289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18" name="Rectangle 290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19" name="Rectangle 291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0" name="Rectangle 292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1" name="Rectangle 293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2" name="Rectangle 294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3" name="Rectangle 295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4" name="Rectangle 296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5" name="Rectangle 297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2" name="Group 298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308" name="Rectangle 299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09" name="Rectangle 300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10" name="Rectangle 301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" name="Rectangle 302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" name="Rectangle 303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3" name="Rectangle 304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4" name="Rectangle 305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5" name="Rectangle 306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6" name="Rectangle 307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294" name="Group 309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295" name="Rectangle 310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296" name="Group 311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6" name="Rectangle 31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307" name="Line 31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7" name="Group 314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4" name="Rectangle 31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5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317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2" name="Rectangle 31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3" name="Line 31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9" name="Group 320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0" name="Rectangle 32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1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326" name="Rectangle 323"/>
            <p:cNvSpPr>
              <a:spLocks noChangeArrowheads="1"/>
            </p:cNvSpPr>
            <p:nvPr/>
          </p:nvSpPr>
          <p:spPr bwMode="auto">
            <a:xfrm>
              <a:off x="4137656" y="4375324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27" name="Rectangle 324"/>
            <p:cNvSpPr>
              <a:spLocks noChangeArrowheads="1"/>
            </p:cNvSpPr>
            <p:nvPr/>
          </p:nvSpPr>
          <p:spPr bwMode="auto">
            <a:xfrm>
              <a:off x="4431829" y="4375324"/>
              <a:ext cx="297043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328" name="Group 325"/>
            <p:cNvGrpSpPr>
              <a:grpSpLocks/>
            </p:cNvGrpSpPr>
            <p:nvPr/>
          </p:nvGrpSpPr>
          <p:grpSpPr bwMode="auto">
            <a:xfrm>
              <a:off x="4137656" y="3003474"/>
              <a:ext cx="591216" cy="1423509"/>
              <a:chOff x="509" y="370"/>
              <a:chExt cx="605" cy="992"/>
            </a:xfrm>
          </p:grpSpPr>
          <p:sp>
            <p:nvSpPr>
              <p:cNvPr id="329" name="Rectangle 326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330" name="Group 327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356" name="Rectangle 328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57" name="Rectangle 329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58" name="Rectangle 330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9" name="Rectangle 331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0" name="Rectangle 332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1" name="Rectangle 333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2" name="Rectangle 334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3" name="Rectangle 335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4" name="Rectangle 336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31" name="Group 337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347" name="Rectangle 338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48" name="Rectangle 339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49" name="Rectangle 340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0" name="Rectangle 341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1" name="Rectangle 342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2" name="Rectangle 343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3" name="Rectangle 344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4" name="Rectangle 345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5" name="Rectangle 346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32" name="Rectangle 347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333" name="Group 348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334" name="Rectangle 349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335" name="Group 350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45" name="Rectangle 35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346" name="Line 35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6" name="Group 353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43" name="Rectangle 354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4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7" name="Group 356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41" name="Rectangle 357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2" name="Line 358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8" name="Group 359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39" name="Rectangle 360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0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365" name="Group 362"/>
            <p:cNvGrpSpPr>
              <a:grpSpLocks/>
            </p:cNvGrpSpPr>
            <p:nvPr/>
          </p:nvGrpSpPr>
          <p:grpSpPr bwMode="auto">
            <a:xfrm>
              <a:off x="4769051" y="3003474"/>
              <a:ext cx="591216" cy="1423509"/>
              <a:chOff x="509" y="370"/>
              <a:chExt cx="605" cy="992"/>
            </a:xfrm>
          </p:grpSpPr>
          <p:sp>
            <p:nvSpPr>
              <p:cNvPr id="366" name="Rectangle 363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367" name="Group 364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393" name="Rectangle 365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94" name="Rectangle 366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95" name="Rectangle 367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6" name="Rectangle 368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7" name="Rectangle 369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8" name="Rectangle 370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9" name="Rectangle 371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0" name="Rectangle 372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1" name="Rectangle 373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68" name="Group 374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384" name="Rectangle 375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85" name="Rectangle 376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86" name="Rectangle 377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7" name="Rectangle 378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8" name="Rectangle 379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9" name="Rectangle 380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" name="Rectangle 381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1" name="Rectangle 382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2" name="Rectangle 383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69" name="Rectangle 384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370" name="Group 385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371" name="Rectangle 386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372" name="Group 387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82" name="Rectangle 38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383" name="Line 38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3" name="Group 390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80" name="Rectangle 39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81" name="Line 39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4" name="Group 393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78" name="Rectangle 394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79" name="Line 395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5" name="Group 396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76" name="Rectangle 397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77" name="Line 398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02" name="Group 399"/>
            <p:cNvGrpSpPr>
              <a:grpSpLocks/>
            </p:cNvGrpSpPr>
            <p:nvPr/>
          </p:nvGrpSpPr>
          <p:grpSpPr bwMode="auto">
            <a:xfrm>
              <a:off x="1226063" y="5049769"/>
              <a:ext cx="817944" cy="688795"/>
              <a:chOff x="174" y="3154"/>
              <a:chExt cx="837" cy="480"/>
            </a:xfrm>
          </p:grpSpPr>
          <p:cxnSp>
            <p:nvCxnSpPr>
              <p:cNvPr id="403" name="AutoShape 400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4" name="AutoShape 401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05" name="Group 402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08" name="Rectangle 403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09" name="Group 404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25" name="Rectangle 40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6" name="Rectangle 40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7" name="Rectangle 40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8" name="Rectangle 40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10" name="Group 409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21" name="Rectangle 41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2" name="Rectangle 41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3" name="Rectangle 41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4" name="Rectangle 41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11" name="Group 414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17" name="Rectangle 41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8" name="Rectangle 41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9" name="Rectangle 41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0" name="Rectangle 41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12" name="Group 419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13" name="Rectangle 42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4" name="Rectangle 42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5" name="Rectangle 42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6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06" name="Rectangle 424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07" name="Rectangle 425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429" name="Group 426"/>
            <p:cNvGrpSpPr>
              <a:grpSpLocks/>
            </p:cNvGrpSpPr>
            <p:nvPr/>
          </p:nvGrpSpPr>
          <p:grpSpPr bwMode="auto">
            <a:xfrm>
              <a:off x="2107146" y="5049769"/>
              <a:ext cx="817944" cy="688795"/>
              <a:chOff x="174" y="3154"/>
              <a:chExt cx="837" cy="480"/>
            </a:xfrm>
          </p:grpSpPr>
          <p:cxnSp>
            <p:nvCxnSpPr>
              <p:cNvPr id="430" name="AutoShape 427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1" name="AutoShape 428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32" name="Group 429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35" name="Rectangle 430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36" name="Group 431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52" name="Rectangle 43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3" name="Rectangle 43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4" name="Rectangle 43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5" name="Rectangle 43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37" name="Group 436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48" name="Rectangle 43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9" name="Rectangle 43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0" name="Rectangle 43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1" name="Rectangle 44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38" name="Group 441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44" name="Rectangle 44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5" name="Rectangle 44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6" name="Rectangle 44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7" name="Rectangle 44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39" name="Group 446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40" name="Rectangle 44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1" name="Rectangle 44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2" name="Rectangle 44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3" name="Rectangle 45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33" name="Rectangle 451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34" name="Rectangle 452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456" name="Group 453"/>
            <p:cNvGrpSpPr>
              <a:grpSpLocks/>
            </p:cNvGrpSpPr>
            <p:nvPr/>
          </p:nvGrpSpPr>
          <p:grpSpPr bwMode="auto">
            <a:xfrm>
              <a:off x="3022669" y="5049769"/>
              <a:ext cx="817944" cy="688795"/>
              <a:chOff x="174" y="3154"/>
              <a:chExt cx="837" cy="480"/>
            </a:xfrm>
          </p:grpSpPr>
          <p:cxnSp>
            <p:nvCxnSpPr>
              <p:cNvPr id="457" name="AutoShape 454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8" name="AutoShape 455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59" name="Group 456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62" name="Rectangle 457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63" name="Group 458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79" name="Rectangle 45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80" name="Rectangle 46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81" name="Rectangle 46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82" name="Rectangle 46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64" name="Group 463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75" name="Rectangle 46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6" name="Rectangle 46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7" name="Rectangle 46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8" name="Rectangle 46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65" name="Group 468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71" name="Rectangle 46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2" name="Rectangle 47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3" name="Rectangle 47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4" name="Rectangle 47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66" name="Group 473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67" name="Rectangle 47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68" name="Rectangle 47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69" name="Rectangle 47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0" name="Rectangle 47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60" name="Rectangle 478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61" name="Rectangle 479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483" name="Group 480"/>
            <p:cNvGrpSpPr>
              <a:grpSpLocks/>
            </p:cNvGrpSpPr>
            <p:nvPr/>
          </p:nvGrpSpPr>
          <p:grpSpPr bwMode="auto">
            <a:xfrm>
              <a:off x="3909493" y="5049769"/>
              <a:ext cx="817944" cy="688795"/>
              <a:chOff x="174" y="3154"/>
              <a:chExt cx="837" cy="480"/>
            </a:xfrm>
          </p:grpSpPr>
          <p:cxnSp>
            <p:nvCxnSpPr>
              <p:cNvPr id="484" name="AutoShape 481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5" name="AutoShape 482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86" name="Group 483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89" name="Rectangle 484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90" name="Group 485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06" name="Rectangle 48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7" name="Rectangle 48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8" name="Rectangle 48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9" name="Rectangle 48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02" name="Rectangle 49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3" name="Rectangle 49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4" name="Rectangle 49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5" name="Rectangle 49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92" name="Group 495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98" name="Rectangle 49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9" name="Rectangle 49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0" name="Rectangle 49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1" name="Rectangle 49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93" name="Group 500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94" name="Rectangle 50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5" name="Rectangle 50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6" name="Rectangle 50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7" name="Rectangle 50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87" name="Rectangle 505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88" name="Rectangle 506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510" name="Group 507"/>
            <p:cNvGrpSpPr>
              <a:grpSpLocks/>
            </p:cNvGrpSpPr>
            <p:nvPr/>
          </p:nvGrpSpPr>
          <p:grpSpPr bwMode="auto">
            <a:xfrm>
              <a:off x="4825016" y="5049769"/>
              <a:ext cx="817944" cy="688795"/>
              <a:chOff x="174" y="3154"/>
              <a:chExt cx="837" cy="480"/>
            </a:xfrm>
          </p:grpSpPr>
          <p:cxnSp>
            <p:nvCxnSpPr>
              <p:cNvPr id="511" name="AutoShape 508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" name="AutoShape 509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513" name="Group 510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516" name="Rectangle 511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517" name="Group 512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33" name="Rectangle 51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4" name="Rectangle 51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5" name="Rectangle 51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6" name="Rectangle 51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518" name="Group 517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29" name="Rectangle 51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0" name="Rectangle 51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1" name="Rectangle 52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2" name="Rectangle 52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519" name="Group 522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25" name="Rectangle 52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6" name="Rectangle 52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7" name="Rectangle 52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8" name="Rectangle 52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520" name="Group 527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21" name="Rectangle 52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2" name="Rectangle 52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3" name="Rectangle 53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4" name="Rectangle 53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514" name="Rectangle 532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515" name="Rectangle 533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sp>
          <p:nvSpPr>
            <p:cNvPr id="552" name="Text Box 549"/>
            <p:cNvSpPr txBox="1">
              <a:spLocks noChangeArrowheads="1"/>
            </p:cNvSpPr>
            <p:nvPr/>
          </p:nvSpPr>
          <p:spPr bwMode="auto">
            <a:xfrm>
              <a:off x="1355212" y="6001166"/>
              <a:ext cx="3237335" cy="413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4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NVIDIA GeForce 8800</a:t>
              </a:r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6172200" y="1524000"/>
            <a:ext cx="2617420" cy="4890443"/>
            <a:chOff x="6374180" y="1524000"/>
            <a:chExt cx="2617420" cy="4890443"/>
          </a:xfrm>
        </p:grpSpPr>
        <p:sp>
          <p:nvSpPr>
            <p:cNvPr id="537" name="Rectangle 534"/>
            <p:cNvSpPr>
              <a:spLocks noChangeArrowheads="1"/>
            </p:cNvSpPr>
            <p:nvPr/>
          </p:nvSpPr>
          <p:spPr bwMode="auto">
            <a:xfrm>
              <a:off x="6649698" y="2075036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Vertex assembly</a:t>
              </a:r>
            </a:p>
          </p:txBody>
        </p:sp>
        <p:sp>
          <p:nvSpPr>
            <p:cNvPr id="538" name="Rectangle 535"/>
            <p:cNvSpPr>
              <a:spLocks noChangeArrowheads="1"/>
            </p:cNvSpPr>
            <p:nvPr/>
          </p:nvSpPr>
          <p:spPr bwMode="auto">
            <a:xfrm>
              <a:off x="6649698" y="3177107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Primitive assembly</a:t>
              </a:r>
            </a:p>
          </p:txBody>
        </p:sp>
        <p:sp>
          <p:nvSpPr>
            <p:cNvPr id="539" name="Rectangle 536"/>
            <p:cNvSpPr>
              <a:spLocks noChangeArrowheads="1"/>
            </p:cNvSpPr>
            <p:nvPr/>
          </p:nvSpPr>
          <p:spPr bwMode="auto">
            <a:xfrm>
              <a:off x="6649698" y="4279179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Rasterization</a:t>
              </a:r>
            </a:p>
          </p:txBody>
        </p:sp>
        <p:sp>
          <p:nvSpPr>
            <p:cNvPr id="540" name="Rectangle 537"/>
            <p:cNvSpPr>
              <a:spLocks noChangeArrowheads="1"/>
            </p:cNvSpPr>
            <p:nvPr/>
          </p:nvSpPr>
          <p:spPr bwMode="auto">
            <a:xfrm>
              <a:off x="6649698" y="4830215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Fragment operations</a:t>
              </a:r>
            </a:p>
          </p:txBody>
        </p:sp>
        <p:sp>
          <p:nvSpPr>
            <p:cNvPr id="541" name="Rectangle 538"/>
            <p:cNvSpPr>
              <a:spLocks noChangeArrowheads="1"/>
            </p:cNvSpPr>
            <p:nvPr/>
          </p:nvSpPr>
          <p:spPr bwMode="auto">
            <a:xfrm>
              <a:off x="6649698" y="2626072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Vertex operations</a:t>
              </a:r>
            </a:p>
          </p:txBody>
        </p:sp>
        <p:sp>
          <p:nvSpPr>
            <p:cNvPr id="542" name="Line 539"/>
            <p:cNvSpPr>
              <a:spLocks noChangeShapeType="1"/>
            </p:cNvSpPr>
            <p:nvPr/>
          </p:nvSpPr>
          <p:spPr bwMode="auto">
            <a:xfrm>
              <a:off x="7682890" y="2419433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3" name="Line 540"/>
            <p:cNvSpPr>
              <a:spLocks noChangeShapeType="1"/>
            </p:cNvSpPr>
            <p:nvPr/>
          </p:nvSpPr>
          <p:spPr bwMode="auto">
            <a:xfrm>
              <a:off x="7682890" y="2970469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4" name="Line 541"/>
            <p:cNvSpPr>
              <a:spLocks noChangeShapeType="1"/>
            </p:cNvSpPr>
            <p:nvPr/>
          </p:nvSpPr>
          <p:spPr bwMode="auto">
            <a:xfrm>
              <a:off x="7682890" y="4072541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5" name="Line 542"/>
            <p:cNvSpPr>
              <a:spLocks noChangeShapeType="1"/>
            </p:cNvSpPr>
            <p:nvPr/>
          </p:nvSpPr>
          <p:spPr bwMode="auto">
            <a:xfrm>
              <a:off x="7682890" y="4623577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6" name="Line 543"/>
            <p:cNvSpPr>
              <a:spLocks noChangeShapeType="1"/>
            </p:cNvSpPr>
            <p:nvPr/>
          </p:nvSpPr>
          <p:spPr bwMode="auto">
            <a:xfrm>
              <a:off x="7682890" y="1868397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7" name="Rectangle 544"/>
            <p:cNvSpPr>
              <a:spLocks noChangeArrowheads="1"/>
            </p:cNvSpPr>
            <p:nvPr/>
          </p:nvSpPr>
          <p:spPr bwMode="auto">
            <a:xfrm>
              <a:off x="6651133" y="1524000"/>
              <a:ext cx="2064949" cy="34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Trebuchet MS" panose="020B0603020202020204" pitchFamily="34" charset="0"/>
                </a:rPr>
                <a:t>Application</a:t>
              </a:r>
            </a:p>
          </p:txBody>
        </p:sp>
        <p:sp>
          <p:nvSpPr>
            <p:cNvPr id="548" name="Rectangle 545"/>
            <p:cNvSpPr>
              <a:spLocks noChangeArrowheads="1"/>
            </p:cNvSpPr>
            <p:nvPr/>
          </p:nvSpPr>
          <p:spPr bwMode="auto">
            <a:xfrm>
              <a:off x="6649698" y="3728143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 dirty="0">
                  <a:solidFill>
                    <a:srgbClr val="000000"/>
                  </a:solidFill>
                  <a:latin typeface="Trebuchet MS" panose="020B0603020202020204" pitchFamily="34" charset="0"/>
                </a:rPr>
                <a:t>Primitive operations</a:t>
              </a:r>
            </a:p>
          </p:txBody>
        </p:sp>
        <p:sp>
          <p:nvSpPr>
            <p:cNvPr id="549" name="Line 546"/>
            <p:cNvSpPr>
              <a:spLocks noChangeShapeType="1"/>
            </p:cNvSpPr>
            <p:nvPr/>
          </p:nvSpPr>
          <p:spPr bwMode="auto">
            <a:xfrm>
              <a:off x="7682890" y="3521505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50" name="Line 547"/>
            <p:cNvSpPr>
              <a:spLocks noChangeShapeType="1"/>
            </p:cNvSpPr>
            <p:nvPr/>
          </p:nvSpPr>
          <p:spPr bwMode="auto">
            <a:xfrm>
              <a:off x="7614010" y="5174612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51" name="Line 548"/>
            <p:cNvSpPr>
              <a:spLocks noChangeShapeType="1"/>
            </p:cNvSpPr>
            <p:nvPr/>
          </p:nvSpPr>
          <p:spPr bwMode="auto">
            <a:xfrm>
              <a:off x="7751769" y="5174612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53" name="Text Box 550"/>
            <p:cNvSpPr txBox="1">
              <a:spLocks noChangeArrowheads="1"/>
            </p:cNvSpPr>
            <p:nvPr/>
          </p:nvSpPr>
          <p:spPr bwMode="auto">
            <a:xfrm>
              <a:off x="6374180" y="6001166"/>
              <a:ext cx="2617420" cy="413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4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OpenGL Pipeline</a:t>
              </a:r>
            </a:p>
          </p:txBody>
        </p:sp>
        <p:sp>
          <p:nvSpPr>
            <p:cNvPr id="554" name="Oval 552"/>
            <p:cNvSpPr>
              <a:spLocks noChangeArrowheads="1"/>
            </p:cNvSpPr>
            <p:nvPr/>
          </p:nvSpPr>
          <p:spPr bwMode="auto">
            <a:xfrm>
              <a:off x="6649698" y="5381251"/>
              <a:ext cx="2066384" cy="34439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Framebuffer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29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Data Flow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609600" y="2362200"/>
            <a:ext cx="7763132" cy="3958584"/>
            <a:chOff x="762000" y="2747016"/>
            <a:chExt cx="7763132" cy="3958584"/>
          </a:xfrm>
        </p:grpSpPr>
        <p:sp>
          <p:nvSpPr>
            <p:cNvPr id="7" name="Rounded Rectangle 6"/>
            <p:cNvSpPr/>
            <p:nvPr/>
          </p:nvSpPr>
          <p:spPr>
            <a:xfrm>
              <a:off x="762000" y="2747016"/>
              <a:ext cx="1905000" cy="1143000"/>
            </a:xfrm>
            <a:prstGeom prst="roundRect">
              <a:avLst/>
            </a:prstGeom>
            <a:solidFill>
              <a:srgbClr val="C2CE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Program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657600" y="2782027"/>
              <a:ext cx="1905000" cy="1143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Geometry Processing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53200" y="2782027"/>
              <a:ext cx="1905000" cy="1143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Fragment Processing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620132" y="4804416"/>
              <a:ext cx="1905000" cy="11430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Framebuffer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5400" y="394493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CPU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74110" y="394493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GPU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63298" y="394493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GPU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684373" y="4829130"/>
              <a:ext cx="1905000" cy="11430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Displayed Image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14800" y="6031468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Monitor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819400" y="3128016"/>
              <a:ext cx="685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46789" y="345908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Bus</a:t>
              </a: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5715000" y="3128016"/>
              <a:ext cx="685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7284377" y="4366184"/>
              <a:ext cx="464709" cy="2065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62800" y="595908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GPU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 rot="10800000">
              <a:off x="5772664" y="5223516"/>
              <a:ext cx="685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91200" y="5505271"/>
              <a:ext cx="8386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VGA,</a:t>
              </a:r>
            </a:p>
            <a:p>
              <a:r>
                <a:rPr lang="en-US" dirty="0"/>
                <a:t>DVI,</a:t>
              </a:r>
            </a:p>
            <a:p>
              <a:r>
                <a:rPr lang="en-US" dirty="0"/>
                <a:t>HDMI,</a:t>
              </a:r>
            </a:p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305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program is an </a:t>
            </a:r>
            <a:r>
              <a:rPr lang="en-US" dirty="0">
                <a:solidFill>
                  <a:srgbClr val="C00000"/>
                </a:solidFill>
              </a:rPr>
              <a:t>OpenGL</a:t>
            </a:r>
            <a:r>
              <a:rPr lang="en-US" dirty="0"/>
              <a:t> (or Direct3D) program which itself runs on the CPU</a:t>
            </a:r>
          </a:p>
          <a:p>
            <a:pPr lvl="1"/>
            <a:r>
              <a:rPr lang="en-US" dirty="0"/>
              <a:t>C, C++, C#, Python, … many languages are supported</a:t>
            </a:r>
          </a:p>
          <a:p>
            <a:r>
              <a:rPr lang="en-US" dirty="0"/>
              <a:t>Also initially all data is in the main system memory</a:t>
            </a:r>
          </a:p>
          <a:p>
            <a:r>
              <a:rPr lang="en-US" dirty="0"/>
              <a:t>The user program is responsible to arbitrate the overall flow and send data to GPU:</a:t>
            </a:r>
          </a:p>
          <a:p>
            <a:pPr lvl="1"/>
            <a:r>
              <a:rPr lang="en-US" dirty="0"/>
              <a:t>Open a window</a:t>
            </a:r>
          </a:p>
          <a:p>
            <a:pPr lvl="1"/>
            <a:r>
              <a:rPr lang="en-US" dirty="0"/>
              <a:t>Manage user interaction (mouse, keyboard, etc.)</a:t>
            </a:r>
          </a:p>
          <a:p>
            <a:pPr lvl="1"/>
            <a:r>
              <a:rPr lang="en-US" dirty="0"/>
              <a:t>Decide what to draw and when to draw</a:t>
            </a:r>
          </a:p>
          <a:p>
            <a:pPr lvl="1"/>
            <a:r>
              <a:rPr lang="en-US" dirty="0"/>
              <a:t>Ask GPU to compile </a:t>
            </a:r>
            <a:r>
              <a:rPr lang="en-US" dirty="0" err="1"/>
              <a:t>shaders</a:t>
            </a:r>
            <a:r>
              <a:rPr lang="en-US" dirty="0"/>
              <a:t> (programs to be later run on the GPU)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3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Opening a window for rendering is not part of OpenGL</a:t>
            </a:r>
          </a:p>
          <a:p>
            <a:pPr lvl="1"/>
            <a:r>
              <a:rPr lang="en-US" dirty="0"/>
              <a:t>Each OS has a different mechanism</a:t>
            </a:r>
          </a:p>
          <a:p>
            <a:r>
              <a:rPr lang="en-US" dirty="0"/>
              <a:t>There are some high-level APIs that simplify this process</a:t>
            </a:r>
          </a:p>
          <a:p>
            <a:pPr lvl="1"/>
            <a:r>
              <a:rPr lang="en-US" dirty="0"/>
              <a:t>GLFW is one such API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12700-2013-418F-B8CE-D1B300B66350}"/>
              </a:ext>
            </a:extLst>
          </p:cNvPr>
          <p:cNvSpPr txBox="1"/>
          <p:nvPr/>
        </p:nvSpPr>
        <p:spPr>
          <a:xfrm>
            <a:off x="1259632" y="3537012"/>
            <a:ext cx="727280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GLFWwindow* window;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if (!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glfwInit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exit(EXIT_FAILURE);</a:t>
            </a:r>
          </a:p>
          <a:p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glfwWindowHint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(GLFW_CONTEXT_VERSION_MAJOR, 2);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glfwWindowHint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(GLFW_CONTEXT_VERSION_MINOR, 1);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window =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glfwCreateWindow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(640, 480, "Simple example", NULL, NULL);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if (!window)  {        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glfwTerminate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exit(EXIT_FAILURE);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glfwMakeContextCurrent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(window);</a:t>
            </a:r>
          </a:p>
        </p:txBody>
      </p:sp>
    </p:spTree>
    <p:extLst>
      <p:ext uri="{BB962C8B-B14F-4D97-AF65-F5344CB8AC3E}">
        <p14:creationId xmlns:p14="http://schemas.microsoft.com/office/powerpoint/2010/main" val="323791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598252" cy="4525963"/>
          </a:xfrm>
        </p:spPr>
        <p:txBody>
          <a:bodyPr/>
          <a:lstStyle/>
          <a:p>
            <a:r>
              <a:rPr lang="en-US" dirty="0"/>
              <a:t>By default GLFW windows are double buffered.</a:t>
            </a:r>
          </a:p>
          <a:p>
            <a:r>
              <a:rPr lang="en-US" dirty="0"/>
              <a:t>Double buffering avoids problems such as flickering and tearing: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Image result for double buffering te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47949"/>
            <a:ext cx="804862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2514600"/>
            <a:ext cx="1524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2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B5CF-535B-4C56-B05B-285A6DB7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</a:t>
            </a:r>
          </a:p>
        </p:txBody>
      </p:sp>
      <p:pic>
        <p:nvPicPr>
          <p:cNvPr id="6" name="tearing">
            <a:hlinkClick r:id="" action="ppaction://media"/>
            <a:extLst>
              <a:ext uri="{FF2B5EF4-FFF2-40B4-BE49-F238E27FC236}">
                <a16:creationId xmlns:a16="http://schemas.microsoft.com/office/drawing/2014/main" id="{CBB9FAA9-75BF-4807-9C17-0BDD0E2A5F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213" y="1600200"/>
            <a:ext cx="8029575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1A74A-1929-4176-9479-1EBC7306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B33AB-B28B-422C-B6E2-FEBF2027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FA282-CE6F-49E2-ABB9-A7BBB6FF6D1F}"/>
              </a:ext>
            </a:extLst>
          </p:cNvPr>
          <p:cNvSpPr txBox="1"/>
          <p:nvPr/>
        </p:nvSpPr>
        <p:spPr>
          <a:xfrm>
            <a:off x="4138868" y="6072510"/>
            <a:ext cx="86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Tearing</a:t>
            </a:r>
          </a:p>
        </p:txBody>
      </p:sp>
    </p:spTree>
    <p:extLst>
      <p:ext uri="{BB962C8B-B14F-4D97-AF65-F5344CB8AC3E}">
        <p14:creationId xmlns:p14="http://schemas.microsoft.com/office/powerpoint/2010/main" val="256355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598252" cy="4525963"/>
          </a:xfrm>
        </p:spPr>
        <p:txBody>
          <a:bodyPr/>
          <a:lstStyle/>
          <a:p>
            <a:r>
              <a:rPr lang="en-US" dirty="0"/>
              <a:t>To ensure that tearing does not occur, make sure to use the following GLFW command as well: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glwfSwapInterval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dirty="0"/>
              <a:t>The default value of the swap interval is 0, which can cause swapping of the buffers in the middle of the monitor’s refresh cycle</a:t>
            </a:r>
          </a:p>
          <a:p>
            <a:r>
              <a:rPr lang="en-US" dirty="0"/>
              <a:t>With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glwfSwapInterval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en-US" dirty="0"/>
              <a:t>, it is ensured that buffer swapping occurs at the same time as the monitor is refreshed (called the </a:t>
            </a:r>
            <a:r>
              <a:rPr lang="en-US" dirty="0" err="1">
                <a:solidFill>
                  <a:schemeClr val="accent6"/>
                </a:solidFill>
              </a:rPr>
              <a:t>vsync</a:t>
            </a:r>
            <a:r>
              <a:rPr lang="en-US" dirty="0"/>
              <a:t> time)</a:t>
            </a:r>
          </a:p>
          <a:p>
            <a:r>
              <a:rPr lang="en-US" dirty="0"/>
              <a:t>This setting can be enforced using the driver’s settings as well (e.g. NVIDIA control panel)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7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190" y="1540590"/>
            <a:ext cx="8229600" cy="4525963"/>
          </a:xfrm>
        </p:spPr>
        <p:txBody>
          <a:bodyPr/>
          <a:lstStyle/>
          <a:p>
            <a:r>
              <a:rPr lang="en-US" dirty="0"/>
              <a:t>In double </a:t>
            </a:r>
            <a:r>
              <a:rPr lang="en-US" dirty="0" err="1"/>
              <a:t>buffereing</a:t>
            </a:r>
            <a:r>
              <a:rPr lang="en-US" dirty="0"/>
              <a:t>, we render to a </a:t>
            </a:r>
            <a:r>
              <a:rPr lang="en-US" dirty="0">
                <a:solidFill>
                  <a:srgbClr val="C00000"/>
                </a:solidFill>
              </a:rPr>
              <a:t>back buffer </a:t>
            </a:r>
            <a:r>
              <a:rPr lang="en-US" dirty="0"/>
              <a:t>and show that buffer only when drawing is complete (usually synchronized with monitor’s refresh cycle)</a:t>
            </a:r>
          </a:p>
          <a:p>
            <a:pPr lvl="1"/>
            <a:r>
              <a:rPr lang="en-US" dirty="0"/>
              <a:t>Windowed mode requires a copy: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Image result for double buff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171824"/>
            <a:ext cx="41148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62400" y="606853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oracle.com</a:t>
            </a:r>
          </a:p>
        </p:txBody>
      </p:sp>
    </p:spTree>
    <p:extLst>
      <p:ext uri="{BB962C8B-B14F-4D97-AF65-F5344CB8AC3E}">
        <p14:creationId xmlns:p14="http://schemas.microsoft.com/office/powerpoint/2010/main" val="215951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fullscreen</a:t>
            </a:r>
            <a:r>
              <a:rPr lang="en-US" dirty="0"/>
              <a:t> mode, only the video pointer is flipped: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Image result for double buff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86000"/>
            <a:ext cx="3352800" cy="384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73220" y="60314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oracle.com</a:t>
            </a:r>
          </a:p>
        </p:txBody>
      </p:sp>
    </p:spTree>
    <p:extLst>
      <p:ext uri="{BB962C8B-B14F-4D97-AF65-F5344CB8AC3E}">
        <p14:creationId xmlns:p14="http://schemas.microsoft.com/office/powerpoint/2010/main" val="104183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Until now, we focused on graphic </a:t>
            </a:r>
            <a:r>
              <a:rPr lang="en-US" dirty="0">
                <a:solidFill>
                  <a:srgbClr val="C00000"/>
                </a:solidFill>
              </a:rPr>
              <a:t>algorithms</a:t>
            </a:r>
            <a:r>
              <a:rPr lang="en-US" dirty="0"/>
              <a:t> rather than hardware and implementation details</a:t>
            </a:r>
          </a:p>
          <a:p>
            <a:r>
              <a:rPr lang="en-US" dirty="0"/>
              <a:t>But graphics, without using specialized tools and/or hardware would simply be too slow for most applications</a:t>
            </a:r>
          </a:p>
          <a:p>
            <a:r>
              <a:rPr lang="en-US" dirty="0"/>
              <a:t>We will now learn about how a </a:t>
            </a:r>
            <a:r>
              <a:rPr lang="en-US" dirty="0">
                <a:solidFill>
                  <a:srgbClr val="C00000"/>
                </a:solidFill>
              </a:rPr>
              <a:t>GPU</a:t>
            </a:r>
            <a:r>
              <a:rPr lang="en-US" dirty="0"/>
              <a:t> works and how to program it using a specific API: </a:t>
            </a:r>
            <a:r>
              <a:rPr lang="en-US" dirty="0">
                <a:solidFill>
                  <a:srgbClr val="C00000"/>
                </a:solidFill>
              </a:rPr>
              <a:t>OpenGL</a:t>
            </a:r>
          </a:p>
          <a:p>
            <a:r>
              <a:rPr lang="en-US" dirty="0"/>
              <a:t>The presented ideas should apply to other APIs such as Direct3D with some modifications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4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98" y="1417638"/>
            <a:ext cx="8229600" cy="4525963"/>
          </a:xfrm>
        </p:spPr>
        <p:txBody>
          <a:bodyPr/>
          <a:lstStyle/>
          <a:p>
            <a:r>
              <a:rPr lang="en-US" dirty="0"/>
              <a:t>The user may interact with the program through input devices: traditionally keyboard and mouse</a:t>
            </a:r>
          </a:p>
          <a:p>
            <a:r>
              <a:rPr lang="en-US" dirty="0"/>
              <a:t>GLFW also simplifies this task by registering callbacks: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38EBD4-BD81-47DE-9312-93ECFF1D54EC}"/>
              </a:ext>
            </a:extLst>
          </p:cNvPr>
          <p:cNvSpPr/>
          <p:nvPr/>
        </p:nvSpPr>
        <p:spPr>
          <a:xfrm>
            <a:off x="1053186" y="2769581"/>
            <a:ext cx="7343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glfwSetKeyCallback</a:t>
            </a:r>
            <a:r>
              <a:rPr lang="en-US" sz="1600" dirty="0">
                <a:latin typeface="Lucida Console" panose="020B0609040504020204" pitchFamily="49" charset="0"/>
              </a:rPr>
              <a:t>(window, </a:t>
            </a:r>
            <a:r>
              <a:rPr lang="en-US" sz="1600" dirty="0" err="1">
                <a:latin typeface="Lucida Console" panose="020B0609040504020204" pitchFamily="49" charset="0"/>
              </a:rPr>
              <a:t>key_callback</a:t>
            </a:r>
            <a:r>
              <a:rPr lang="en-US" sz="16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glfwSetMouseButtonCallback</a:t>
            </a:r>
            <a:r>
              <a:rPr lang="en-US" sz="1600" dirty="0">
                <a:latin typeface="Lucida Console" panose="020B0609040504020204" pitchFamily="49" charset="0"/>
              </a:rPr>
              <a:t>(window, </a:t>
            </a:r>
            <a:r>
              <a:rPr lang="en-US" sz="1600" dirty="0" err="1">
                <a:latin typeface="Lucida Console" panose="020B0609040504020204" pitchFamily="49" charset="0"/>
              </a:rPr>
              <a:t>mouse_button_callback</a:t>
            </a:r>
            <a:r>
              <a:rPr lang="en-US" sz="1600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6C756-2FA3-4400-AE2E-F7B90B0AAC66}"/>
              </a:ext>
            </a:extLst>
          </p:cNvPr>
          <p:cNvSpPr/>
          <p:nvPr/>
        </p:nvSpPr>
        <p:spPr>
          <a:xfrm>
            <a:off x="739295" y="3539613"/>
            <a:ext cx="7923550" cy="1384995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static void </a:t>
            </a:r>
            <a:r>
              <a:rPr lang="en-US" sz="1400" dirty="0" err="1">
                <a:latin typeface="Lucida Console" panose="020B0609040504020204" pitchFamily="49" charset="0"/>
              </a:rPr>
              <a:t>key_callback</a:t>
            </a:r>
            <a:r>
              <a:rPr lang="en-US" sz="1400" dirty="0">
                <a:latin typeface="Lucida Console" panose="020B0609040504020204" pitchFamily="49" charset="0"/>
              </a:rPr>
              <a:t>(GLFWwindow* window, int key, int </a:t>
            </a:r>
            <a:r>
              <a:rPr lang="en-US" sz="1400" dirty="0" err="1">
                <a:latin typeface="Lucida Console" panose="020B0609040504020204" pitchFamily="49" charset="0"/>
              </a:rPr>
              <a:t>scancode</a:t>
            </a:r>
            <a:r>
              <a:rPr lang="en-US" sz="14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                    int action, int mods)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{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if (key == GLFW_KEY_ESCAPE &amp;&amp; action == GLFW_PRESS)                 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         </a:t>
            </a:r>
            <a:r>
              <a:rPr lang="en-US" sz="1400" dirty="0" err="1">
                <a:latin typeface="Lucida Console" panose="020B0609040504020204" pitchFamily="49" charset="0"/>
              </a:rPr>
              <a:t>glfwSetWindowShouldClose</a:t>
            </a:r>
            <a:r>
              <a:rPr lang="en-US" sz="1400" dirty="0">
                <a:latin typeface="Lucida Console" panose="020B0609040504020204" pitchFamily="49" charset="0"/>
              </a:rPr>
              <a:t>(window, GLFW_TRUE);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28708-0869-4825-8DBB-7135D7CFC0A5}"/>
              </a:ext>
            </a:extLst>
          </p:cNvPr>
          <p:cNvSpPr/>
          <p:nvPr/>
        </p:nvSpPr>
        <p:spPr>
          <a:xfrm>
            <a:off x="739295" y="4994122"/>
            <a:ext cx="7923550" cy="138499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void</a:t>
            </a:r>
            <a:r>
              <a:rPr lang="en-US" sz="1400" dirty="0">
                <a:solidFill>
                  <a:srgbClr val="4D4D4D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latin typeface="Lucida Console" panose="020B0609040504020204" pitchFamily="49" charset="0"/>
              </a:rPr>
              <a:t>mouse_button_callback</a:t>
            </a:r>
            <a:r>
              <a:rPr lang="en-US" sz="1400" dirty="0">
                <a:latin typeface="Lucida Console" panose="020B0609040504020204" pitchFamily="49" charset="0"/>
              </a:rPr>
              <a:t>(GLFWwindow* window, int button,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                      int action, int mods)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 if (button == GLFW_MOUSE_BUTTON_RIGHT &amp;&amp; action == GLFW_PRESS)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	      </a:t>
            </a:r>
            <a:r>
              <a:rPr lang="en-US" sz="1400" dirty="0" err="1">
                <a:latin typeface="Lucida Console" panose="020B0609040504020204" pitchFamily="49" charset="0"/>
              </a:rPr>
              <a:t>popup_menu</a:t>
            </a:r>
            <a:r>
              <a:rPr lang="en-US" sz="14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5708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Displaying/Resizing the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a window is displayed or resized, certain settings (such as the viewport) may need to be updated:</a:t>
            </a:r>
          </a:p>
          <a:p>
            <a:r>
              <a:rPr lang="en-US" dirty="0"/>
              <a:t>This function can also be registered by using GLFW: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C8FE7-F65B-4CEB-B5B0-02939FA22086}"/>
              </a:ext>
            </a:extLst>
          </p:cNvPr>
          <p:cNvSpPr/>
          <p:nvPr/>
        </p:nvSpPr>
        <p:spPr>
          <a:xfrm>
            <a:off x="755576" y="3121223"/>
            <a:ext cx="8100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glfwSetWindowSizeCallback(window, </a:t>
            </a:r>
            <a:r>
              <a:rPr lang="en-US" dirty="0" err="1">
                <a:latin typeface="Lucida Console" panose="020B0609040504020204" pitchFamily="49" charset="0"/>
              </a:rPr>
              <a:t>window_resized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94A7C-0A5E-45AB-9E50-3C724B40D3F4}"/>
              </a:ext>
            </a:extLst>
          </p:cNvPr>
          <p:cNvSpPr/>
          <p:nvPr/>
        </p:nvSpPr>
        <p:spPr>
          <a:xfrm>
            <a:off x="648256" y="4041068"/>
            <a:ext cx="8003232" cy="13234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void </a:t>
            </a:r>
            <a:r>
              <a:rPr lang="en-US" sz="1600" dirty="0" err="1">
                <a:latin typeface="Lucida Console" panose="020B0609040504020204" pitchFamily="49" charset="0"/>
              </a:rPr>
              <a:t>window_resized</a:t>
            </a:r>
            <a:r>
              <a:rPr lang="en-US" sz="1600" dirty="0">
                <a:latin typeface="Lucida Console" panose="020B0609040504020204" pitchFamily="49" charset="0"/>
              </a:rPr>
              <a:t>(GLFWwindow* window, int width, int height)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// code to update viewport/projection etc.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</a:t>
            </a:r>
            <a:r>
              <a:rPr lang="en-US" sz="1600" dirty="0" err="1">
                <a:latin typeface="Lucida Console" panose="020B0609040504020204" pitchFamily="49" charset="0"/>
              </a:rPr>
              <a:t>glViewport</a:t>
            </a:r>
            <a:r>
              <a:rPr lang="en-US" sz="1600" dirty="0">
                <a:latin typeface="Lucida Console" panose="020B0609040504020204" pitchFamily="49" charset="0"/>
              </a:rPr>
              <a:t>(0, 0, width, height);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515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Each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first clear all buffers, then render our frame, and finally swap buffers (remember double buffering):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72A6F-5A9E-4C9A-9268-CDA0D7D22424}"/>
              </a:ext>
            </a:extLst>
          </p:cNvPr>
          <p:cNvSpPr/>
          <p:nvPr/>
        </p:nvSpPr>
        <p:spPr>
          <a:xfrm>
            <a:off x="1038455" y="2600908"/>
            <a:ext cx="76431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while (!</a:t>
            </a:r>
            <a:r>
              <a:rPr lang="en-US" dirty="0" err="1">
                <a:latin typeface="Lucida Console" panose="020B0609040504020204" pitchFamily="49" charset="0"/>
              </a:rPr>
              <a:t>glfwWindowShouldClose</a:t>
            </a:r>
            <a:r>
              <a:rPr lang="en-US" dirty="0">
                <a:latin typeface="Lucida Console" panose="020B0609040504020204" pitchFamily="49" charset="0"/>
              </a:rPr>
              <a:t>(window))</a:t>
            </a:r>
          </a:p>
          <a:p>
            <a:r>
              <a:rPr lang="en-US" dirty="0">
                <a:latin typeface="Lucida Console" panose="020B0609040504020204" pitchFamily="49" charset="0"/>
              </a:rPr>
              <a:t>{ 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renderScene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animate();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showFPS</a:t>
            </a:r>
            <a:r>
              <a:rPr lang="en-US" dirty="0">
                <a:latin typeface="Lucida Console" panose="020B0609040504020204" pitchFamily="49" charset="0"/>
              </a:rPr>
              <a:t>(window);		       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glfwSwapBuffers</a:t>
            </a:r>
            <a:r>
              <a:rPr lang="en-US" dirty="0">
                <a:latin typeface="Lucida Console" panose="020B0609040504020204" pitchFamily="49" charset="0"/>
              </a:rPr>
              <a:t>(window);   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glfwPollEvents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    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glfwDestroyWindow</a:t>
            </a:r>
            <a:r>
              <a:rPr lang="en-US" dirty="0">
                <a:latin typeface="Lucida Console" panose="020B0609040504020204" pitchFamily="49" charset="0"/>
              </a:rPr>
              <a:t>(window);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glfwTerminate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exit(EXIT_SUCCESS);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684D0-DA9F-4955-9C50-CE49022172B6}"/>
              </a:ext>
            </a:extLst>
          </p:cNvPr>
          <p:cNvCxnSpPr>
            <a:cxnSpLocks/>
          </p:cNvCxnSpPr>
          <p:nvPr/>
        </p:nvCxnSpPr>
        <p:spPr>
          <a:xfrm>
            <a:off x="3275856" y="3609020"/>
            <a:ext cx="2587481" cy="1467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5B6BD6C-D125-4A7B-9F20-C247BE7811C8}"/>
              </a:ext>
            </a:extLst>
          </p:cNvPr>
          <p:cNvSpPr/>
          <p:nvPr/>
        </p:nvSpPr>
        <p:spPr>
          <a:xfrm>
            <a:off x="5863337" y="5076733"/>
            <a:ext cx="32693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may insert any code to update the scene parameters in our rendering loop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A11886-C92C-9244-8A21-712E7D804387}"/>
              </a:ext>
            </a:extLst>
          </p:cNvPr>
          <p:cNvCxnSpPr>
            <a:cxnSpLocks/>
          </p:cNvCxnSpPr>
          <p:nvPr/>
        </p:nvCxnSpPr>
        <p:spPr>
          <a:xfrm>
            <a:off x="3566310" y="3336829"/>
            <a:ext cx="2049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8D864F1-3F1C-AC48-9D50-2DC39CD750A4}"/>
              </a:ext>
            </a:extLst>
          </p:cNvPr>
          <p:cNvSpPr/>
          <p:nvPr/>
        </p:nvSpPr>
        <p:spPr>
          <a:xfrm>
            <a:off x="5761447" y="3056074"/>
            <a:ext cx="32693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Clearing of the framebuffer</a:t>
            </a:r>
          </a:p>
          <a:p>
            <a:r>
              <a:rPr lang="en-US" dirty="0"/>
              <a:t>and rendering of the scene</a:t>
            </a:r>
          </a:p>
          <a:p>
            <a:r>
              <a:rPr lang="en-US" dirty="0"/>
              <a:t>is performed here</a:t>
            </a:r>
          </a:p>
        </p:txBody>
      </p:sp>
    </p:spTree>
    <p:extLst>
      <p:ext uri="{BB962C8B-B14F-4D97-AF65-F5344CB8AC3E}">
        <p14:creationId xmlns:p14="http://schemas.microsoft.com/office/powerpoint/2010/main" val="143010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F194-5999-4FBB-B6DA-411C7018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GLFW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96462-9ECD-4C46-A638-A8C686981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learn more about GLFW at:</a:t>
            </a:r>
          </a:p>
          <a:p>
            <a:pPr lvl="1"/>
            <a:r>
              <a:rPr lang="en-US" dirty="0">
                <a:hlinkClick r:id="rId2"/>
              </a:rPr>
              <a:t>https://www.glfw.org/docs/3.3/window_guide.html</a:t>
            </a:r>
            <a:r>
              <a:rPr lang="en-US" dirty="0"/>
              <a:t> </a:t>
            </a:r>
          </a:p>
          <a:p>
            <a:r>
              <a:rPr lang="en-US" dirty="0"/>
              <a:t>There are some other window managers as well:</a:t>
            </a:r>
          </a:p>
          <a:p>
            <a:pPr lvl="1"/>
            <a:r>
              <a:rPr lang="en-US" dirty="0"/>
              <a:t>GLUT (</a:t>
            </a:r>
            <a:r>
              <a:rPr lang="en-US" dirty="0">
                <a:hlinkClick r:id="rId3"/>
              </a:rPr>
              <a:t>http://freeglut.sourceforge.net/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SDL (</a:t>
            </a:r>
            <a:r>
              <a:rPr lang="en-US" dirty="0">
                <a:hlinkClick r:id="rId4"/>
              </a:rPr>
              <a:t>https://www.libsdl.org/</a:t>
            </a:r>
            <a:r>
              <a:rPr lang="en-US" dirty="0"/>
              <a:t>)</a:t>
            </a:r>
          </a:p>
          <a:p>
            <a:r>
              <a:rPr lang="en-US" dirty="0"/>
              <a:t>General purpose GUI libraries can also be used: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wxWidgets</a:t>
            </a:r>
            <a:r>
              <a:rPr lang="en-US"/>
              <a:t>, QT, FLTK, …</a:t>
            </a:r>
            <a:endParaRPr lang="en-US" dirty="0"/>
          </a:p>
          <a:p>
            <a:r>
              <a:rPr lang="en-US" dirty="0"/>
              <a:t>You can even use the native window managers such as X11, Cocoa, or Windows’ native library functions</a:t>
            </a:r>
          </a:p>
          <a:p>
            <a:pPr lvl="1"/>
            <a:r>
              <a:rPr lang="en-US" dirty="0"/>
              <a:t>In this case, your application will not be cross-platform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879DB-9B8B-4172-9F9E-E807641C9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AC26B-CBE7-41AA-831C-59B0765B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57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Geometry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program must communicate the geometry information to the GPU</a:t>
            </a:r>
          </a:p>
          <a:p>
            <a:r>
              <a:rPr lang="en-US" dirty="0"/>
              <a:t>A simple approach: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tell GPU that we want to draw a line from (x</a:t>
            </a:r>
            <a:r>
              <a:rPr lang="en-US" baseline="-25000" dirty="0"/>
              <a:t>0</a:t>
            </a:r>
            <a:r>
              <a:rPr lang="en-US" dirty="0"/>
              <a:t>, y</a:t>
            </a:r>
            <a:r>
              <a:rPr lang="en-US" baseline="-25000" dirty="0"/>
              <a:t>0</a:t>
            </a:r>
            <a:r>
              <a:rPr lang="en-US" dirty="0"/>
              <a:t>, z</a:t>
            </a:r>
            <a:r>
              <a:rPr lang="en-US" baseline="-25000" dirty="0"/>
              <a:t>0</a:t>
            </a:r>
            <a:r>
              <a:rPr lang="en-US" dirty="0"/>
              <a:t>) to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19400" y="3143071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glBegin</a:t>
            </a:r>
            <a:r>
              <a:rPr lang="en-US" dirty="0"/>
              <a:t>(GL_LINES);</a:t>
            </a:r>
          </a:p>
          <a:p>
            <a:r>
              <a:rPr lang="en-US" dirty="0"/>
              <a:t>    glVertex3f(x0, y0, z0);</a:t>
            </a:r>
          </a:p>
          <a:p>
            <a:r>
              <a:rPr lang="en-US" dirty="0"/>
              <a:t>    glVertex3f(x1, y1, z1);</a:t>
            </a:r>
          </a:p>
          <a:p>
            <a:r>
              <a:rPr lang="en-US" dirty="0" err="1"/>
              <a:t>glEnd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9290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Geometry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Attributes besides position can be sent as well: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tell GPU that we want to draw a line from (x</a:t>
            </a:r>
            <a:r>
              <a:rPr lang="en-US" baseline="-25000" dirty="0"/>
              <a:t>0</a:t>
            </a:r>
            <a:r>
              <a:rPr lang="en-US" dirty="0"/>
              <a:t>, y</a:t>
            </a:r>
            <a:r>
              <a:rPr lang="en-US" baseline="-25000" dirty="0"/>
              <a:t>0</a:t>
            </a:r>
            <a:r>
              <a:rPr lang="en-US" dirty="0"/>
              <a:t>, z</a:t>
            </a:r>
            <a:r>
              <a:rPr lang="en-US" baseline="-25000" dirty="0"/>
              <a:t>0</a:t>
            </a:r>
            <a:r>
              <a:rPr lang="en-US" dirty="0"/>
              <a:t>) to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r>
              <a:rPr lang="en-US" dirty="0"/>
              <a:t>The endpoint colors are (1, 0, 0) and (0, 1, 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3200" y="2286000"/>
            <a:ext cx="535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glBegin</a:t>
            </a:r>
            <a:r>
              <a:rPr lang="en-US" dirty="0"/>
              <a:t>(GL_LINES);</a:t>
            </a:r>
          </a:p>
          <a:p>
            <a:r>
              <a:rPr lang="en-US" dirty="0"/>
              <a:t>    glColor3f(1, 0, 0); </a:t>
            </a:r>
            <a:r>
              <a:rPr lang="en-US" dirty="0">
                <a:solidFill>
                  <a:srgbClr val="FF0000"/>
                </a:solidFill>
              </a:rPr>
              <a:t>// red (note that range is in [0, 1])</a:t>
            </a:r>
          </a:p>
          <a:p>
            <a:r>
              <a:rPr lang="en-US" dirty="0"/>
              <a:t>    glVertex3f(x0, y0, z0);</a:t>
            </a:r>
          </a:p>
          <a:p>
            <a:r>
              <a:rPr lang="en-US" dirty="0"/>
              <a:t>    glColor3f(0, 1, 0); </a:t>
            </a:r>
            <a:r>
              <a:rPr lang="en-US" dirty="0">
                <a:solidFill>
                  <a:srgbClr val="92D050"/>
                </a:solidFill>
              </a:rPr>
              <a:t>// green</a:t>
            </a:r>
          </a:p>
          <a:p>
            <a:r>
              <a:rPr lang="en-US" dirty="0"/>
              <a:t>    glVertex3f(x1, y1, z1);</a:t>
            </a:r>
          </a:p>
          <a:p>
            <a:r>
              <a:rPr lang="en-US" dirty="0" err="1"/>
              <a:t>glEnd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1074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Geometry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Triangles are similar: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Every group of </a:t>
            </a:r>
            <a:r>
              <a:rPr lang="en-US" dirty="0">
                <a:solidFill>
                  <a:srgbClr val="C00000"/>
                </a:solidFill>
              </a:rPr>
              <a:t>three vertices </a:t>
            </a:r>
            <a:r>
              <a:rPr lang="en-US" dirty="0"/>
              <a:t>define a triangle</a:t>
            </a:r>
          </a:p>
          <a:p>
            <a:r>
              <a:rPr lang="en-US" dirty="0"/>
              <a:t>Drawing two triangles: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19400" y="2057400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glBegin</a:t>
            </a:r>
            <a:r>
              <a:rPr lang="en-US" dirty="0"/>
              <a:t>(GL_TRIANGLES);</a:t>
            </a:r>
          </a:p>
          <a:p>
            <a:r>
              <a:rPr lang="en-US" dirty="0"/>
              <a:t>    glVertex3f(x0, y0, z0);</a:t>
            </a:r>
          </a:p>
          <a:p>
            <a:r>
              <a:rPr lang="en-US" dirty="0"/>
              <a:t>    glVertex3f(x1, y1, z1);</a:t>
            </a:r>
          </a:p>
          <a:p>
            <a:r>
              <a:rPr lang="en-US" dirty="0"/>
              <a:t>    glVertex3f(x2, y2, z2);</a:t>
            </a:r>
          </a:p>
          <a:p>
            <a:r>
              <a:rPr lang="en-US" dirty="0" err="1"/>
              <a:t>glEnd</a:t>
            </a:r>
            <a:r>
              <a:rPr lang="en-US" dirty="0"/>
              <a:t>();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832" y="48006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glBegin</a:t>
            </a:r>
            <a:r>
              <a:rPr lang="en-US" dirty="0"/>
              <a:t>(GL_TRIANGLES);</a:t>
            </a:r>
          </a:p>
          <a:p>
            <a:r>
              <a:rPr lang="en-US" dirty="0"/>
              <a:t>    glVertex3f(x0, y0, z0); glVertex3f(x1, y1, z1); glVertex3f(x2, y2, z2);</a:t>
            </a:r>
          </a:p>
          <a:p>
            <a:r>
              <a:rPr lang="en-US" dirty="0"/>
              <a:t>    glVertex3f(x3, y3, z3); glVertex3f(x4, y4, z4); glVertex3f(x5, y5, z5);</a:t>
            </a:r>
          </a:p>
          <a:p>
            <a:r>
              <a:rPr lang="en-US" dirty="0" err="1"/>
              <a:t>glEnd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36807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Geometry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this approach </a:t>
            </a:r>
            <a:r>
              <a:rPr lang="en-US" i="1" dirty="0"/>
              <a:t>m </a:t>
            </a:r>
            <a:r>
              <a:rPr lang="en-US" dirty="0"/>
              <a:t>triangles require </a:t>
            </a:r>
            <a:r>
              <a:rPr lang="en-US" i="1" dirty="0"/>
              <a:t>3m </a:t>
            </a:r>
            <a:r>
              <a:rPr lang="en-US" dirty="0"/>
              <a:t>vertex calls</a:t>
            </a:r>
          </a:p>
          <a:p>
            <a:r>
              <a:rPr lang="en-US" dirty="0"/>
              <a:t>An improved method is to use </a:t>
            </a:r>
            <a:r>
              <a:rPr lang="en-US" dirty="0">
                <a:solidFill>
                  <a:srgbClr val="C00000"/>
                </a:solidFill>
              </a:rPr>
              <a:t>triangle strips </a:t>
            </a:r>
            <a:r>
              <a:rPr lang="en-US" dirty="0"/>
              <a:t>for meshes</a:t>
            </a:r>
          </a:p>
          <a:p>
            <a:r>
              <a:rPr lang="en-US" dirty="0"/>
              <a:t>The first three vertices define the first triangle</a:t>
            </a:r>
          </a:p>
          <a:p>
            <a:r>
              <a:rPr lang="en-US" dirty="0"/>
              <a:t>Every vertex afterwards defines a new triangle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m </a:t>
            </a:r>
            <a:r>
              <a:rPr lang="en-US" dirty="0"/>
              <a:t>triangles require </a:t>
            </a:r>
            <a:r>
              <a:rPr lang="en-US" i="1" dirty="0"/>
              <a:t>m+2 </a:t>
            </a:r>
            <a:r>
              <a:rPr lang="en-US" dirty="0"/>
              <a:t>vertex calls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3655874"/>
            <a:ext cx="3937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glBegin</a:t>
            </a:r>
            <a:r>
              <a:rPr lang="en-US" dirty="0"/>
              <a:t>(GL_TRIANGLE_STRIP);</a:t>
            </a:r>
          </a:p>
          <a:p>
            <a:r>
              <a:rPr lang="en-US" dirty="0"/>
              <a:t>    glVertex3f(x0, y0, z0);</a:t>
            </a:r>
          </a:p>
          <a:p>
            <a:r>
              <a:rPr lang="en-US" dirty="0"/>
              <a:t>    glVertex3f(x1, y1, z1);</a:t>
            </a:r>
          </a:p>
          <a:p>
            <a:r>
              <a:rPr lang="en-US" dirty="0"/>
              <a:t>    glVertex3f(x2, y2, z2);</a:t>
            </a:r>
          </a:p>
          <a:p>
            <a:r>
              <a:rPr lang="en-US" dirty="0"/>
              <a:t>    glVertex3f(x3, y3, z3);</a:t>
            </a:r>
          </a:p>
          <a:p>
            <a:r>
              <a:rPr lang="en-US" dirty="0" err="1"/>
              <a:t>glEnd</a:t>
            </a:r>
            <a:r>
              <a:rPr lang="en-US" dirty="0"/>
              <a:t>();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953000" y="3657600"/>
            <a:ext cx="3048000" cy="1852413"/>
            <a:chOff x="4953000" y="3657600"/>
            <a:chExt cx="3048000" cy="1852413"/>
          </a:xfrm>
        </p:grpSpPr>
        <p:sp>
          <p:nvSpPr>
            <p:cNvPr id="7" name="Oval 6"/>
            <p:cNvSpPr/>
            <p:nvPr/>
          </p:nvSpPr>
          <p:spPr>
            <a:xfrm>
              <a:off x="5181600" y="39672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0198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705600" y="3891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8486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3000" y="36624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06894" y="48933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36576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5947" y="51406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261919" y="4041402"/>
              <a:ext cx="827903" cy="1087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6102178" y="3967261"/>
              <a:ext cx="679622" cy="1136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261919" y="3967261"/>
              <a:ext cx="1519881" cy="74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733469" y="3935341"/>
              <a:ext cx="1172796" cy="1181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083710" y="5096082"/>
              <a:ext cx="1847268" cy="8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647038" y="420831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0, 1, 2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64775" y="454536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2, 1, 3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89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Winding order </a:t>
            </a:r>
            <a:r>
              <a:rPr lang="en-US" dirty="0"/>
              <a:t>determines the facing of a triangle</a:t>
            </a:r>
          </a:p>
          <a:p>
            <a:r>
              <a:rPr lang="en-US" dirty="0"/>
              <a:t>Here both triangles are facing toward the viewer: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3327461"/>
            <a:ext cx="3937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glBegin</a:t>
            </a:r>
            <a:r>
              <a:rPr lang="en-US" dirty="0"/>
              <a:t>(GL_TRIANGLE_STRIP);</a:t>
            </a:r>
          </a:p>
          <a:p>
            <a:r>
              <a:rPr lang="en-US" dirty="0"/>
              <a:t>    glVertex3f(x0, y0, z0);</a:t>
            </a:r>
          </a:p>
          <a:p>
            <a:r>
              <a:rPr lang="en-US" dirty="0"/>
              <a:t>    glVertex3f(x1, y1, z1);</a:t>
            </a:r>
          </a:p>
          <a:p>
            <a:r>
              <a:rPr lang="en-US" dirty="0"/>
              <a:t>    glVertex3f(x2, y2, z2);</a:t>
            </a:r>
          </a:p>
          <a:p>
            <a:r>
              <a:rPr lang="en-US" dirty="0"/>
              <a:t>    glVertex3f(x3, y3, z3);</a:t>
            </a:r>
          </a:p>
          <a:p>
            <a:r>
              <a:rPr lang="en-US" dirty="0" err="1"/>
              <a:t>glEnd</a:t>
            </a:r>
            <a:r>
              <a:rPr lang="en-US" dirty="0"/>
              <a:t>();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953000" y="3329187"/>
            <a:ext cx="3048000" cy="1852413"/>
            <a:chOff x="4953000" y="3657600"/>
            <a:chExt cx="3048000" cy="1852413"/>
          </a:xfrm>
        </p:grpSpPr>
        <p:sp>
          <p:nvSpPr>
            <p:cNvPr id="8" name="Oval 7"/>
            <p:cNvSpPr/>
            <p:nvPr/>
          </p:nvSpPr>
          <p:spPr>
            <a:xfrm>
              <a:off x="5181600" y="39672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0198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705600" y="3891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8486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53000" y="36624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6894" y="48933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0800" y="36576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15947" y="51406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261919" y="4041402"/>
              <a:ext cx="827903" cy="1087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02178" y="3967261"/>
              <a:ext cx="679622" cy="1136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261919" y="3967261"/>
              <a:ext cx="1519881" cy="74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33469" y="3935341"/>
              <a:ext cx="1172796" cy="1181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083710" y="5096082"/>
              <a:ext cx="1847268" cy="8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47038" y="420831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0, 1, 2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64775" y="454536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2, 1, 3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7498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Winding order </a:t>
            </a:r>
            <a:r>
              <a:rPr lang="en-US" dirty="0"/>
              <a:t>determines the facing of a triangle</a:t>
            </a:r>
          </a:p>
          <a:p>
            <a:r>
              <a:rPr lang="en-US" dirty="0"/>
              <a:t>Here both triangles are facing away from the viewer: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important to use a consisting winding order when drawing a mesh due to </a:t>
            </a:r>
            <a:r>
              <a:rPr lang="en-US" dirty="0" err="1"/>
              <a:t>backface</a:t>
            </a:r>
            <a:r>
              <a:rPr lang="en-US" dirty="0"/>
              <a:t> culling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14400" y="3022661"/>
            <a:ext cx="3937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glBegin</a:t>
            </a:r>
            <a:r>
              <a:rPr lang="en-US" dirty="0"/>
              <a:t>(GL_TRIANGLE_STRIP);</a:t>
            </a:r>
          </a:p>
          <a:p>
            <a:r>
              <a:rPr lang="en-US" dirty="0"/>
              <a:t>    glVertex3f(x0, y0, z0);</a:t>
            </a:r>
          </a:p>
          <a:p>
            <a:r>
              <a:rPr lang="en-US" dirty="0"/>
              <a:t>    glVertex3f(x2, y2, z2);</a:t>
            </a:r>
          </a:p>
          <a:p>
            <a:r>
              <a:rPr lang="en-US" dirty="0"/>
              <a:t>    glVertex3f(x1, y1, z1);</a:t>
            </a:r>
          </a:p>
          <a:p>
            <a:r>
              <a:rPr lang="en-US" dirty="0"/>
              <a:t>    glVertex3f(x3, y3, z3);</a:t>
            </a:r>
          </a:p>
          <a:p>
            <a:r>
              <a:rPr lang="en-US" dirty="0" err="1"/>
              <a:t>glEnd</a:t>
            </a:r>
            <a:r>
              <a:rPr lang="en-US" dirty="0"/>
              <a:t>();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953000" y="3024387"/>
            <a:ext cx="3048000" cy="1852413"/>
            <a:chOff x="4953000" y="3657600"/>
            <a:chExt cx="3048000" cy="1852413"/>
          </a:xfrm>
        </p:grpSpPr>
        <p:sp>
          <p:nvSpPr>
            <p:cNvPr id="25" name="Oval 24"/>
            <p:cNvSpPr/>
            <p:nvPr/>
          </p:nvSpPr>
          <p:spPr>
            <a:xfrm>
              <a:off x="5181600" y="39672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0198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705600" y="3891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8486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53000" y="36624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06894" y="48933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00800" y="36576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15947" y="51406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61919" y="4041402"/>
              <a:ext cx="827903" cy="1087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6102178" y="3967261"/>
              <a:ext cx="679622" cy="1136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261919" y="3967261"/>
              <a:ext cx="1519881" cy="74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733469" y="3935341"/>
              <a:ext cx="1172796" cy="1181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083710" y="5096082"/>
              <a:ext cx="1847268" cy="8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47038" y="420831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0, 2, 1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64775" y="454536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1, 2, 3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645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Hardware (GH)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GH is a set of components which implements the forward rendering pipeline at a chip level called </a:t>
            </a:r>
            <a:r>
              <a:rPr lang="en-US" dirty="0">
                <a:solidFill>
                  <a:srgbClr val="C00000"/>
                </a:solidFill>
              </a:rPr>
              <a:t>GPU</a:t>
            </a:r>
          </a:p>
          <a:p>
            <a:r>
              <a:rPr lang="en-US" dirty="0"/>
              <a:t>Modern GPUs are </a:t>
            </a:r>
            <a:r>
              <a:rPr lang="en-US" dirty="0">
                <a:solidFill>
                  <a:srgbClr val="C00000"/>
                </a:solidFill>
              </a:rPr>
              <a:t>programmable</a:t>
            </a:r>
          </a:p>
          <a:p>
            <a:r>
              <a:rPr lang="en-US" dirty="0"/>
              <a:t>GPUs are massively </a:t>
            </a:r>
            <a:r>
              <a:rPr lang="en-US" dirty="0">
                <a:solidFill>
                  <a:srgbClr val="C00000"/>
                </a:solidFill>
              </a:rPr>
              <a:t>parallel</a:t>
            </a:r>
            <a:r>
              <a:rPr lang="en-US" dirty="0"/>
              <a:t> (orders of magnitude more parallel than CPUs)</a:t>
            </a:r>
          </a:p>
          <a:p>
            <a:r>
              <a:rPr lang="en-US" dirty="0"/>
              <a:t>GPUs change continuously mainly due to the demands of the video game industry</a:t>
            </a:r>
          </a:p>
          <a:p>
            <a:r>
              <a:rPr lang="en-US" dirty="0"/>
              <a:t>Big players:</a:t>
            </a:r>
          </a:p>
          <a:p>
            <a:pPr lvl="1"/>
            <a:r>
              <a:rPr lang="en-US" dirty="0"/>
              <a:t>AMD, </a:t>
            </a:r>
            <a:r>
              <a:rPr lang="en-US" dirty="0" err="1"/>
              <a:t>Nvidia</a:t>
            </a:r>
            <a:r>
              <a:rPr lang="en-US" dirty="0"/>
              <a:t>, Intel, Microsoft, Apple, Qualcomm,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44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 is a </a:t>
            </a:r>
            <a:r>
              <a:rPr lang="en-US" dirty="0">
                <a:solidFill>
                  <a:srgbClr val="C00000"/>
                </a:solidFill>
              </a:rPr>
              <a:t>state machine</a:t>
            </a:r>
          </a:p>
          <a:p>
            <a:r>
              <a:rPr lang="en-US" dirty="0"/>
              <a:t>Various states are preserved until we change them</a:t>
            </a:r>
          </a:p>
          <a:p>
            <a:r>
              <a:rPr lang="en-US" dirty="0"/>
              <a:t>In the example below, the color of each vertex is set to (0, 1, 0), that is green: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3200" y="3733800"/>
            <a:ext cx="3937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glColor3f(0, 1, 0)</a:t>
            </a:r>
          </a:p>
          <a:p>
            <a:r>
              <a:rPr lang="en-US" dirty="0" err="1"/>
              <a:t>glBegin</a:t>
            </a:r>
            <a:r>
              <a:rPr lang="en-US" dirty="0"/>
              <a:t>(GL_TRIANGLE_STRIP);</a:t>
            </a:r>
          </a:p>
          <a:p>
            <a:r>
              <a:rPr lang="en-US" dirty="0"/>
              <a:t>    glVertex3f(x0, y0, z0);</a:t>
            </a:r>
          </a:p>
          <a:p>
            <a:r>
              <a:rPr lang="en-US" dirty="0"/>
              <a:t>    glVertex3f(x1, y1, z1);</a:t>
            </a:r>
          </a:p>
          <a:p>
            <a:r>
              <a:rPr lang="en-US" dirty="0"/>
              <a:t>    glVertex3f(x2, y2, z2);</a:t>
            </a:r>
          </a:p>
          <a:p>
            <a:r>
              <a:rPr lang="en-US" dirty="0"/>
              <a:t>    glVertex3f(x3, y3, z3);</a:t>
            </a:r>
          </a:p>
          <a:p>
            <a:r>
              <a:rPr lang="en-US" dirty="0" err="1"/>
              <a:t>glEnd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90713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Below the first three vertices have the same color and normal</a:t>
            </a:r>
          </a:p>
          <a:p>
            <a:r>
              <a:rPr lang="en-US" dirty="0"/>
              <a:t>The fourth vertex has a different color and normal: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0314" y="3200400"/>
            <a:ext cx="39376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glColor3f(0, 1, 0)</a:t>
            </a:r>
          </a:p>
          <a:p>
            <a:r>
              <a:rPr lang="en-US" dirty="0">
                <a:solidFill>
                  <a:srgbClr val="C00000"/>
                </a:solidFill>
              </a:rPr>
              <a:t>glNormal3f(0, 0, 1)</a:t>
            </a:r>
          </a:p>
          <a:p>
            <a:r>
              <a:rPr lang="en-US" dirty="0" err="1"/>
              <a:t>glBegin</a:t>
            </a:r>
            <a:r>
              <a:rPr lang="en-US" dirty="0"/>
              <a:t>(GL_TRIANGLE_STRIP);</a:t>
            </a:r>
          </a:p>
          <a:p>
            <a:r>
              <a:rPr lang="en-US" dirty="0"/>
              <a:t>    glVertex3f(x0, y0, z0);</a:t>
            </a:r>
          </a:p>
          <a:p>
            <a:r>
              <a:rPr lang="en-US" dirty="0"/>
              <a:t>    glVertex3f(x2, y2, z2);</a:t>
            </a:r>
          </a:p>
          <a:p>
            <a:r>
              <a:rPr lang="en-US" dirty="0"/>
              <a:t>    glVertex3f(x1, y1, z1);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glColor3f(1, 0, 0)</a:t>
            </a:r>
          </a:p>
          <a:p>
            <a:r>
              <a:rPr lang="en-US" dirty="0">
                <a:solidFill>
                  <a:srgbClr val="C00000"/>
                </a:solidFill>
              </a:rPr>
              <a:t>    glNormal3f(1, 0, 1)</a:t>
            </a:r>
          </a:p>
          <a:p>
            <a:r>
              <a:rPr lang="en-US" dirty="0"/>
              <a:t>    glVertex3f(x3, y3, z3);</a:t>
            </a:r>
          </a:p>
          <a:p>
            <a:r>
              <a:rPr lang="en-US" dirty="0" err="1"/>
              <a:t>glEnd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6497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Geometry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examples send data in </a:t>
            </a:r>
            <a:r>
              <a:rPr lang="en-US" dirty="0">
                <a:solidFill>
                  <a:srgbClr val="C00000"/>
                </a:solidFill>
              </a:rPr>
              <a:t>immediate mode </a:t>
            </a:r>
          </a:p>
          <a:p>
            <a:r>
              <a:rPr lang="en-US" b="1" dirty="0"/>
              <a:t>Immediate mode is </a:t>
            </a:r>
            <a:r>
              <a:rPr lang="en-US" b="1" dirty="0" err="1"/>
              <a:t>ineffiecient</a:t>
            </a:r>
            <a:r>
              <a:rPr lang="en-US" b="1" dirty="0"/>
              <a:t>:</a:t>
            </a:r>
            <a:r>
              <a:rPr lang="en-US" dirty="0"/>
              <a:t> A large model would require too many </a:t>
            </a:r>
            <a:r>
              <a:rPr lang="en-US" dirty="0" err="1"/>
              <a:t>glVertex</a:t>
            </a:r>
            <a:r>
              <a:rPr lang="en-US" dirty="0"/>
              <a:t> calls</a:t>
            </a:r>
          </a:p>
          <a:p>
            <a:pPr lvl="1"/>
            <a:r>
              <a:rPr lang="en-US" dirty="0"/>
              <a:t>Each </a:t>
            </a:r>
            <a:r>
              <a:rPr lang="en-US" dirty="0" err="1"/>
              <a:t>glVertex</a:t>
            </a:r>
            <a:r>
              <a:rPr lang="en-US" dirty="0"/>
              <a:t> call is executed on the CPU and the corresponding data is sent to the GPU</a:t>
            </a:r>
          </a:p>
          <a:p>
            <a:r>
              <a:rPr lang="en-US" dirty="0"/>
              <a:t>A better approach would be to send all vertex data to the GPU using a single call</a:t>
            </a:r>
          </a:p>
          <a:p>
            <a:r>
              <a:rPr lang="en-US" dirty="0"/>
              <a:t>We use </a:t>
            </a:r>
            <a:r>
              <a:rPr lang="en-US" dirty="0">
                <a:solidFill>
                  <a:srgbClr val="C00000"/>
                </a:solidFill>
              </a:rPr>
              <a:t>vertex arrays </a:t>
            </a:r>
            <a:r>
              <a:rPr lang="en-US" dirty="0"/>
              <a:t>for that purpose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61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several arrays such as vertex position array, vertex color array, vertex normal array, …</a:t>
            </a:r>
          </a:p>
          <a:p>
            <a:r>
              <a:rPr lang="en-US" dirty="0"/>
              <a:t>Below is an example of vertex position array: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must enable an array before using it: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41993" y="2971800"/>
            <a:ext cx="8010831" cy="2286878"/>
            <a:chOff x="441993" y="3351922"/>
            <a:chExt cx="8010831" cy="2286878"/>
          </a:xfrm>
        </p:grpSpPr>
        <p:sp>
          <p:nvSpPr>
            <p:cNvPr id="6" name="TextBox 5"/>
            <p:cNvSpPr txBox="1"/>
            <p:nvPr/>
          </p:nvSpPr>
          <p:spPr>
            <a:xfrm>
              <a:off x="2019300" y="3351922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glVertexPointer</a:t>
              </a:r>
              <a:r>
                <a:rPr lang="en-US" dirty="0"/>
                <a:t>(size, type, stride, pointer)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993" y="4198317"/>
              <a:ext cx="2518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coordinates</a:t>
              </a:r>
            </a:p>
            <a:p>
              <a:r>
                <a:rPr lang="en-US" dirty="0"/>
                <a:t>per vertex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44155" y="4952429"/>
              <a:ext cx="15056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Type of each</a:t>
              </a:r>
            </a:p>
            <a:p>
              <a:r>
                <a:rPr lang="en-US" dirty="0"/>
                <a:t>coordinate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62542" y="4992469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Byte offset between</a:t>
              </a:r>
            </a:p>
            <a:p>
              <a:r>
                <a:rPr lang="en-US" dirty="0"/>
                <a:t>consecutive vertices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88211" y="3972586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Pointer to vertex</a:t>
              </a:r>
            </a:p>
            <a:p>
              <a:r>
                <a:rPr lang="en-US" dirty="0"/>
                <a:t>position data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1701312" y="3656722"/>
              <a:ext cx="2261088" cy="541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696957" y="3688988"/>
              <a:ext cx="752803" cy="12514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9" idx="0"/>
            </p:cNvCxnSpPr>
            <p:nvPr/>
          </p:nvCxnSpPr>
          <p:spPr>
            <a:xfrm>
              <a:off x="5026111" y="3656722"/>
              <a:ext cx="967510" cy="133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98065" y="3668968"/>
              <a:ext cx="1467908" cy="30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362200" y="595526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glEnableClientState</a:t>
            </a:r>
            <a:r>
              <a:rPr lang="en-US" dirty="0"/>
              <a:t>(GL_VERTEX_ARRAY)</a:t>
            </a:r>
          </a:p>
        </p:txBody>
      </p:sp>
    </p:spTree>
    <p:extLst>
      <p:ext uri="{BB962C8B-B14F-4D97-AF65-F5344CB8AC3E}">
        <p14:creationId xmlns:p14="http://schemas.microsoft.com/office/powerpoint/2010/main" val="690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modern OpenGL, these </a:t>
            </a:r>
            <a:r>
              <a:rPr lang="en-US" dirty="0">
                <a:solidFill>
                  <a:srgbClr val="C00000"/>
                </a:solidFill>
              </a:rPr>
              <a:t>explicit</a:t>
            </a:r>
            <a:r>
              <a:rPr lang="en-US" dirty="0"/>
              <a:t> attribute names are replaced by a </a:t>
            </a:r>
            <a:r>
              <a:rPr lang="en-US" dirty="0">
                <a:solidFill>
                  <a:srgbClr val="C00000"/>
                </a:solidFill>
              </a:rPr>
              <a:t>generic</a:t>
            </a:r>
            <a:r>
              <a:rPr lang="en-US" dirty="0"/>
              <a:t> attribute array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Don’t forget to enable it: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519478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glVertexAttribPointer</a:t>
            </a:r>
            <a:r>
              <a:rPr lang="en-US" dirty="0"/>
              <a:t>(index, size, type, normalized, stride, pointer)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357" y="4581653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coordinates</a:t>
            </a:r>
          </a:p>
          <a:p>
            <a:r>
              <a:rPr lang="en-US" dirty="0"/>
              <a:t>per vertex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7395" y="4581654"/>
            <a:ext cx="150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of each</a:t>
            </a:r>
          </a:p>
          <a:p>
            <a:r>
              <a:rPr lang="en-US" dirty="0"/>
              <a:t>coordinate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642" y="4734625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Byte offset between</a:t>
            </a:r>
          </a:p>
          <a:p>
            <a:r>
              <a:rPr lang="en-US" dirty="0"/>
              <a:t>consecutive vertices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74587" y="3707294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to vertex</a:t>
            </a:r>
          </a:p>
          <a:p>
            <a:r>
              <a:rPr lang="en-US" dirty="0"/>
              <a:t>position data</a:t>
            </a:r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2035676" y="2888810"/>
            <a:ext cx="2079124" cy="169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8" idx="0"/>
          </p:cNvCxnSpPr>
          <p:nvPr/>
        </p:nvCxnSpPr>
        <p:spPr>
          <a:xfrm flipH="1">
            <a:off x="4200198" y="2888810"/>
            <a:ext cx="486102" cy="169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6574653" y="2888810"/>
            <a:ext cx="600068" cy="1845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0"/>
          </p:cNvCxnSpPr>
          <p:nvPr/>
        </p:nvCxnSpPr>
        <p:spPr>
          <a:xfrm>
            <a:off x="7354558" y="2888810"/>
            <a:ext cx="552336" cy="8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72000" y="3780846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Whether integer data</a:t>
            </a:r>
          </a:p>
          <a:p>
            <a:r>
              <a:rPr lang="en-US" dirty="0"/>
              <a:t>should be normalized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62642" y="2876835"/>
            <a:ext cx="52358" cy="83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7975" y="368043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 index</a:t>
            </a:r>
          </a:p>
        </p:txBody>
      </p:sp>
      <p:cxnSp>
        <p:nvCxnSpPr>
          <p:cNvPr id="30" name="Straight Arrow Connector 29"/>
          <p:cNvCxnSpPr>
            <a:endCxn id="28" idx="0"/>
          </p:cNvCxnSpPr>
          <p:nvPr/>
        </p:nvCxnSpPr>
        <p:spPr>
          <a:xfrm flipH="1">
            <a:off x="1123801" y="2836350"/>
            <a:ext cx="2391373" cy="84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49293" y="55742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glEnableVertexAttribArray</a:t>
            </a:r>
            <a:r>
              <a:rPr lang="en-US" dirty="0"/>
              <a:t>(index)</a:t>
            </a:r>
          </a:p>
        </p:txBody>
      </p:sp>
    </p:spTree>
    <p:extLst>
      <p:ext uri="{BB962C8B-B14F-4D97-AF65-F5344CB8AC3E}">
        <p14:creationId xmlns:p14="http://schemas.microsoft.com/office/powerpoint/2010/main" val="156303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with Vertex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a single draw call to draw using vertex arrays: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7000" y="2667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glDrawArrays</a:t>
            </a:r>
            <a:r>
              <a:rPr lang="en-US" dirty="0"/>
              <a:t>(mode, first, count)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0" y="3888583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Primitive</a:t>
            </a:r>
          </a:p>
          <a:p>
            <a:r>
              <a:rPr lang="en-US" dirty="0"/>
              <a:t>type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0" y="3888583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Starting index</a:t>
            </a:r>
          </a:p>
          <a:p>
            <a:r>
              <a:rPr lang="en-US" dirty="0"/>
              <a:t>in the enabled</a:t>
            </a:r>
          </a:p>
          <a:p>
            <a:r>
              <a:rPr lang="en-US" dirty="0"/>
              <a:t>arrays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3888583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indices</a:t>
            </a:r>
          </a:p>
          <a:p>
            <a:r>
              <a:rPr lang="en-US" dirty="0"/>
              <a:t>to be rendered</a:t>
            </a:r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2820762" y="3036332"/>
            <a:ext cx="1751238" cy="85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0"/>
          </p:cNvCxnSpPr>
          <p:nvPr/>
        </p:nvCxnSpPr>
        <p:spPr>
          <a:xfrm flipH="1">
            <a:off x="4626891" y="3036332"/>
            <a:ext cx="557433" cy="85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0"/>
          </p:cNvCxnSpPr>
          <p:nvPr/>
        </p:nvCxnSpPr>
        <p:spPr>
          <a:xfrm>
            <a:off x="5719086" y="3036332"/>
            <a:ext cx="1246589" cy="85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4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with Vertex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glDrawArrays</a:t>
            </a:r>
            <a:r>
              <a:rPr lang="en-US" dirty="0"/>
              <a:t> may still be inefficient as vertex attribute data must be repeated for each primitive</a:t>
            </a:r>
          </a:p>
          <a:p>
            <a:r>
              <a:rPr lang="en-US" b="1" dirty="0" err="1"/>
              <a:t>glDrawElements</a:t>
            </a:r>
            <a:r>
              <a:rPr lang="en-US" dirty="0"/>
              <a:t> is designed to solve this issue by using indices: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950913" y="3496201"/>
            <a:ext cx="5592887" cy="2599799"/>
            <a:chOff x="1950913" y="3352800"/>
            <a:chExt cx="5592887" cy="2599799"/>
          </a:xfrm>
        </p:grpSpPr>
        <p:sp>
          <p:nvSpPr>
            <p:cNvPr id="6" name="TextBox 5"/>
            <p:cNvSpPr txBox="1"/>
            <p:nvPr/>
          </p:nvSpPr>
          <p:spPr>
            <a:xfrm>
              <a:off x="1950913" y="3352800"/>
              <a:ext cx="548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glDrawElements</a:t>
              </a:r>
              <a:r>
                <a:rPr lang="en-US" dirty="0"/>
                <a:t>(mode, count, type, indices)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03313" y="457438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Primitive</a:t>
              </a:r>
            </a:p>
            <a:p>
              <a:r>
                <a:rPr lang="en-US" dirty="0"/>
                <a:t>type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59564" y="4851382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indices</a:t>
              </a:r>
            </a:p>
            <a:p>
              <a:r>
                <a:rPr lang="en-US" dirty="0"/>
                <a:t>to be rendered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7564" y="4574383"/>
              <a:ext cx="1236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Pointer to </a:t>
              </a:r>
            </a:p>
            <a:p>
              <a:r>
                <a:rPr lang="en-US" dirty="0"/>
                <a:t>indices</a:t>
              </a:r>
            </a:p>
          </p:txBody>
        </p:sp>
        <p:cxnSp>
          <p:nvCxnSpPr>
            <p:cNvPr id="10" name="Straight Arrow Connector 9"/>
            <p:cNvCxnSpPr>
              <a:endCxn id="7" idx="0"/>
            </p:cNvCxnSpPr>
            <p:nvPr/>
          </p:nvCxnSpPr>
          <p:spPr>
            <a:xfrm flipH="1">
              <a:off x="2638075" y="3722132"/>
              <a:ext cx="1351653" cy="852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2"/>
              <a:endCxn id="8" idx="0"/>
            </p:cNvCxnSpPr>
            <p:nvPr/>
          </p:nvCxnSpPr>
          <p:spPr>
            <a:xfrm flipH="1">
              <a:off x="4281639" y="3722132"/>
              <a:ext cx="412474" cy="112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9" idx="0"/>
            </p:cNvCxnSpPr>
            <p:nvPr/>
          </p:nvCxnSpPr>
          <p:spPr>
            <a:xfrm>
              <a:off x="6083050" y="3722132"/>
              <a:ext cx="842632" cy="852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281756" y="5306268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Type of</a:t>
              </a:r>
            </a:p>
            <a:p>
              <a:r>
                <a:rPr lang="en-US" dirty="0"/>
                <a:t>each index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464932" y="3722132"/>
              <a:ext cx="467002" cy="1595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575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with Vertex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using client-side vertex arrays, the vertex attribute data is copied from the system memory (user pointer) to the GPU memory at every draw call</a:t>
            </a:r>
          </a:p>
          <a:p>
            <a:r>
              <a:rPr lang="en-US" dirty="0"/>
              <a:t>There is a better alternative, known as </a:t>
            </a:r>
            <a:r>
              <a:rPr lang="en-US" dirty="0">
                <a:solidFill>
                  <a:srgbClr val="C00000"/>
                </a:solidFill>
              </a:rPr>
              <a:t>vertex buffers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9195" y="3821668"/>
            <a:ext cx="455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glVertexPointer</a:t>
            </a:r>
            <a:r>
              <a:rPr lang="en-US" dirty="0"/>
              <a:t>(size, type, stride, pointer)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195" y="4572000"/>
            <a:ext cx="4170406" cy="13255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43000" y="4191000"/>
            <a:ext cx="28194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47697" y="597779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memory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800" y="493272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……………………………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83212" y="4562023"/>
            <a:ext cx="4170406" cy="13255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520" y="594149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 memory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30915" y="543953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at draw call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1590" y="46598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……………………………</a:t>
            </a:r>
          </a:p>
        </p:txBody>
      </p:sp>
      <p:sp>
        <p:nvSpPr>
          <p:cNvPr id="21" name="Freeform 20"/>
          <p:cNvSpPr/>
          <p:nvPr/>
        </p:nvSpPr>
        <p:spPr>
          <a:xfrm>
            <a:off x="1173892" y="5016843"/>
            <a:ext cx="3855308" cy="476342"/>
          </a:xfrm>
          <a:custGeom>
            <a:avLst/>
            <a:gdLst>
              <a:gd name="connsiteX0" fmla="*/ 0 w 3855308"/>
              <a:gd name="connsiteY0" fmla="*/ 234779 h 476342"/>
              <a:gd name="connsiteX1" fmla="*/ 3138616 w 3855308"/>
              <a:gd name="connsiteY1" fmla="*/ 469557 h 476342"/>
              <a:gd name="connsiteX2" fmla="*/ 3855308 w 3855308"/>
              <a:gd name="connsiteY2" fmla="*/ 0 h 47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55308" h="476342">
                <a:moveTo>
                  <a:pt x="0" y="234779"/>
                </a:moveTo>
                <a:cubicBezTo>
                  <a:pt x="1248032" y="371733"/>
                  <a:pt x="2496065" y="508687"/>
                  <a:pt x="3138616" y="469557"/>
                </a:cubicBezTo>
                <a:cubicBezTo>
                  <a:pt x="3781167" y="430427"/>
                  <a:pt x="3818237" y="215213"/>
                  <a:pt x="385530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6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methods required the data to be copied from the system memory to GPU memory at each draw</a:t>
            </a:r>
          </a:p>
          <a:p>
            <a:r>
              <a:rPr lang="en-US" dirty="0"/>
              <a:t>Vertex Buffer Objects (VBOs) are designed to allow this copy to take place </a:t>
            </a:r>
            <a:r>
              <a:rPr lang="en-US"/>
              <a:t>only once</a:t>
            </a:r>
            <a:endParaRPr lang="en-US" dirty="0"/>
          </a:p>
          <a:p>
            <a:r>
              <a:rPr lang="en-US" dirty="0"/>
              <a:t>The copied data is reused at each draw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4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VBOs, we generate two buffers:</a:t>
            </a:r>
          </a:p>
          <a:p>
            <a:pPr lvl="1"/>
            <a:r>
              <a:rPr lang="en-US" dirty="0"/>
              <a:t>Vertex attribute buffer (position, color, normal, etc.)</a:t>
            </a:r>
          </a:p>
          <a:p>
            <a:pPr lvl="1"/>
            <a:r>
              <a:rPr lang="en-US" dirty="0"/>
              <a:t>Element array buffer (indices)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62200" y="3505200"/>
            <a:ext cx="548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GLuint</a:t>
            </a:r>
            <a:r>
              <a:rPr lang="en-US" dirty="0"/>
              <a:t> </a:t>
            </a:r>
            <a:r>
              <a:rPr lang="en-US" dirty="0" err="1"/>
              <a:t>vertexAttribBuffer</a:t>
            </a:r>
            <a:r>
              <a:rPr lang="en-US" dirty="0"/>
              <a:t>, </a:t>
            </a:r>
            <a:r>
              <a:rPr lang="en-US" dirty="0" err="1"/>
              <a:t>indexBuffer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 err="1"/>
              <a:t>glGenBuffers</a:t>
            </a:r>
            <a:r>
              <a:rPr lang="en-US" dirty="0"/>
              <a:t>(1, &amp;</a:t>
            </a:r>
            <a:r>
              <a:rPr lang="en-US" dirty="0" err="1"/>
              <a:t>vertexAttribBuffer</a:t>
            </a:r>
            <a:r>
              <a:rPr lang="en-US" dirty="0"/>
              <a:t>);</a:t>
            </a:r>
          </a:p>
          <a:p>
            <a:r>
              <a:rPr lang="en-US" dirty="0" err="1"/>
              <a:t>glGenBuffers</a:t>
            </a:r>
            <a:r>
              <a:rPr lang="en-US" dirty="0"/>
              <a:t>(1, &amp;</a:t>
            </a:r>
            <a:r>
              <a:rPr lang="en-US" dirty="0" err="1"/>
              <a:t>indexBuffer</a:t>
            </a:r>
            <a:r>
              <a:rPr lang="en-US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27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Processing Unit (GPU)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parallel are GPUs? Let’s watch this demo: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pic>
        <p:nvPicPr>
          <p:cNvPr id="6" name="The Mythbusters paint the Mona Lisa in 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2286000"/>
            <a:ext cx="6553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Next, we bind these buffers to locations that are meaningful for the GPU: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glBindBuffer</a:t>
            </a:r>
            <a:r>
              <a:rPr lang="en-US" dirty="0"/>
              <a:t>(GL_ARRAY_BUFFER, </a:t>
            </a:r>
            <a:r>
              <a:rPr lang="en-US" dirty="0" err="1"/>
              <a:t>vertexAttribBuffer</a:t>
            </a:r>
            <a:r>
              <a:rPr lang="en-US" dirty="0"/>
              <a:t>);</a:t>
            </a:r>
          </a:p>
          <a:p>
            <a:r>
              <a:rPr lang="en-US" dirty="0" err="1"/>
              <a:t>glBindBuffer</a:t>
            </a:r>
            <a:r>
              <a:rPr lang="en-US" dirty="0"/>
              <a:t>(GL_ELEMENT_ARRAY_BUFFER, </a:t>
            </a:r>
            <a:r>
              <a:rPr lang="en-US" dirty="0" err="1"/>
              <a:t>indexBuffer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99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then ask the GPU to allocate memory for us and copy our data into this memory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3849469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glBufferData</a:t>
            </a:r>
            <a:r>
              <a:rPr lang="en-US" dirty="0"/>
              <a:t>(GL_ARRAY_BUFFER, </a:t>
            </a:r>
            <a:r>
              <a:rPr lang="en-US" dirty="0" err="1"/>
              <a:t>aSize</a:t>
            </a:r>
            <a:r>
              <a:rPr lang="en-US" dirty="0"/>
              <a:t>, </a:t>
            </a:r>
            <a:r>
              <a:rPr lang="en-US" dirty="0" err="1"/>
              <a:t>aPtr</a:t>
            </a:r>
            <a:r>
              <a:rPr lang="en-US" dirty="0"/>
              <a:t>, GL_STATIC_DRAW);</a:t>
            </a:r>
          </a:p>
          <a:p>
            <a:r>
              <a:rPr lang="en-US" dirty="0" err="1"/>
              <a:t>glBufferData</a:t>
            </a:r>
            <a:r>
              <a:rPr lang="en-US" dirty="0"/>
              <a:t>(GL_ELEMENT_ARRAY_BUFFER, </a:t>
            </a:r>
            <a:r>
              <a:rPr lang="en-US" dirty="0" err="1"/>
              <a:t>iSize</a:t>
            </a:r>
            <a:r>
              <a:rPr lang="en-US" dirty="0"/>
              <a:t>, </a:t>
            </a:r>
            <a:r>
              <a:rPr lang="en-US" dirty="0" err="1"/>
              <a:t>iPtr</a:t>
            </a:r>
            <a:r>
              <a:rPr lang="en-US" dirty="0"/>
              <a:t>, GL_STATIC_DRAW);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3779912" y="3428712"/>
            <a:ext cx="182488" cy="45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69275" y="30112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 data size</a:t>
            </a:r>
          </a:p>
          <a:p>
            <a:r>
              <a:rPr lang="en-US" dirty="0"/>
              <a:t>in bytes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4391980" y="3428713"/>
            <a:ext cx="86582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79120" y="307180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 data pointer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8027" y="4916269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data size</a:t>
            </a:r>
          </a:p>
          <a:p>
            <a:r>
              <a:rPr lang="en-US" dirty="0"/>
              <a:t>in bytes</a:t>
            </a:r>
          </a:p>
        </p:txBody>
      </p:sp>
      <p:cxnSp>
        <p:nvCxnSpPr>
          <p:cNvPr id="16" name="Straight Arrow Connector 15"/>
          <p:cNvCxnSpPr>
            <a:cxnSpLocks/>
            <a:endCxn id="14" idx="0"/>
          </p:cNvCxnSpPr>
          <p:nvPr/>
        </p:nvCxnSpPr>
        <p:spPr>
          <a:xfrm flipH="1">
            <a:off x="3856214" y="4492267"/>
            <a:ext cx="715786" cy="42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1200" y="5054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data pointer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5279120" y="4492267"/>
            <a:ext cx="1426480" cy="47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90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this is done, the CPU data can safely be deleted: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34290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glBufferData</a:t>
            </a:r>
            <a:r>
              <a:rPr lang="en-US" dirty="0"/>
              <a:t>(GL_ARRAY_BUFFER, </a:t>
            </a:r>
            <a:r>
              <a:rPr lang="en-US" dirty="0" err="1"/>
              <a:t>aSize</a:t>
            </a:r>
            <a:r>
              <a:rPr lang="en-US" dirty="0"/>
              <a:t>, </a:t>
            </a:r>
            <a:r>
              <a:rPr lang="en-US" dirty="0" err="1"/>
              <a:t>aPtr</a:t>
            </a:r>
            <a:r>
              <a:rPr lang="en-US" dirty="0"/>
              <a:t>, GL_STATIC_DRAW);</a:t>
            </a:r>
          </a:p>
          <a:p>
            <a:r>
              <a:rPr lang="en-US" dirty="0" err="1"/>
              <a:t>glBufferData</a:t>
            </a:r>
            <a:r>
              <a:rPr lang="en-US" dirty="0"/>
              <a:t>(GL_ELEMENT_ARRAY_BUFFER, </a:t>
            </a:r>
            <a:r>
              <a:rPr lang="en-US" dirty="0" err="1"/>
              <a:t>iSize</a:t>
            </a:r>
            <a:r>
              <a:rPr lang="en-US" dirty="0"/>
              <a:t>, </a:t>
            </a:r>
            <a:r>
              <a:rPr lang="en-US" dirty="0" err="1"/>
              <a:t>iPtr</a:t>
            </a:r>
            <a:r>
              <a:rPr lang="en-US" dirty="0"/>
              <a:t>, GL_STATIC_DRAW);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3815916" y="3008243"/>
            <a:ext cx="146484" cy="45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69275" y="25908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 data size</a:t>
            </a:r>
          </a:p>
          <a:p>
            <a:r>
              <a:rPr lang="en-US" dirty="0"/>
              <a:t>in bytes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4355976" y="3008244"/>
            <a:ext cx="901824" cy="52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79120" y="265133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 data pointer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8027" y="4495800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data size</a:t>
            </a:r>
          </a:p>
          <a:p>
            <a:r>
              <a:rPr lang="en-US" dirty="0"/>
              <a:t>in bytes</a:t>
            </a:r>
          </a:p>
        </p:txBody>
      </p:sp>
      <p:cxnSp>
        <p:nvCxnSpPr>
          <p:cNvPr id="16" name="Straight Arrow Connector 15"/>
          <p:cNvCxnSpPr>
            <a:cxnSpLocks/>
            <a:endCxn id="14" idx="0"/>
          </p:cNvCxnSpPr>
          <p:nvPr/>
        </p:nvCxnSpPr>
        <p:spPr>
          <a:xfrm flipH="1">
            <a:off x="3856214" y="4071798"/>
            <a:ext cx="283738" cy="42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1200" y="46342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data pointer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5257800" y="4071798"/>
            <a:ext cx="1447800" cy="47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54242" y="543854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delete[] </a:t>
            </a:r>
            <a:r>
              <a:rPr lang="en-US" dirty="0" err="1"/>
              <a:t>aPtr</a:t>
            </a:r>
            <a:r>
              <a:rPr lang="en-US" dirty="0"/>
              <a:t>;</a:t>
            </a:r>
          </a:p>
          <a:p>
            <a:r>
              <a:rPr lang="en-US" dirty="0"/>
              <a:t>delete[] </a:t>
            </a:r>
            <a:r>
              <a:rPr lang="en-US" dirty="0" err="1"/>
              <a:t>iPtr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67969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drawing, we can specifying an offset into our buffers</a:t>
            </a:r>
          </a:p>
          <a:p>
            <a:r>
              <a:rPr lang="en-US" dirty="0"/>
              <a:t>It is accomplished by the same function as before</a:t>
            </a:r>
          </a:p>
          <a:p>
            <a:r>
              <a:rPr lang="en-US" dirty="0"/>
              <a:t>But this time, pointer indicates a byte </a:t>
            </a:r>
            <a:r>
              <a:rPr lang="en-US" dirty="0">
                <a:solidFill>
                  <a:srgbClr val="C00000"/>
                </a:solidFill>
              </a:rPr>
              <a:t>offset</a:t>
            </a:r>
            <a:r>
              <a:rPr lang="en-US" dirty="0"/>
              <a:t> into our buffer (similar for </a:t>
            </a:r>
            <a:r>
              <a:rPr lang="en-US" dirty="0" err="1"/>
              <a:t>glColorPointer</a:t>
            </a:r>
            <a:r>
              <a:rPr lang="en-US" dirty="0"/>
              <a:t>, etc.)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9769" y="3885322"/>
            <a:ext cx="7891247" cy="2286878"/>
            <a:chOff x="441993" y="3351922"/>
            <a:chExt cx="7891247" cy="2286878"/>
          </a:xfrm>
        </p:grpSpPr>
        <p:sp>
          <p:nvSpPr>
            <p:cNvPr id="8" name="TextBox 7"/>
            <p:cNvSpPr txBox="1"/>
            <p:nvPr/>
          </p:nvSpPr>
          <p:spPr>
            <a:xfrm>
              <a:off x="2019300" y="3351922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glVertexPointer</a:t>
              </a:r>
              <a:r>
                <a:rPr lang="en-US" dirty="0"/>
                <a:t>(size, type, stride, pointer)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1993" y="4198317"/>
              <a:ext cx="2518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coordinates</a:t>
              </a:r>
            </a:p>
            <a:p>
              <a:r>
                <a:rPr lang="en-US" dirty="0"/>
                <a:t>per vertex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44155" y="4952429"/>
              <a:ext cx="15056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Type of each</a:t>
              </a:r>
            </a:p>
            <a:p>
              <a:r>
                <a:rPr lang="en-US" dirty="0"/>
                <a:t>coordinate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2542" y="4992469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Byte offset between</a:t>
              </a:r>
            </a:p>
            <a:p>
              <a:r>
                <a:rPr lang="en-US" dirty="0"/>
                <a:t>consecutive vertices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88211" y="3972586"/>
              <a:ext cx="1745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Offset</a:t>
              </a:r>
              <a:r>
                <a:rPr lang="en-US" dirty="0"/>
                <a:t> to vertex</a:t>
              </a:r>
            </a:p>
            <a:p>
              <a:r>
                <a:rPr lang="en-US" dirty="0"/>
                <a:t>position data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1701312" y="3656722"/>
              <a:ext cx="2261088" cy="541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696957" y="3688988"/>
              <a:ext cx="752803" cy="12514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1" idx="0"/>
            </p:cNvCxnSpPr>
            <p:nvPr/>
          </p:nvCxnSpPr>
          <p:spPr>
            <a:xfrm>
              <a:off x="5026111" y="3656722"/>
              <a:ext cx="967510" cy="133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898065" y="3668968"/>
              <a:ext cx="1467908" cy="30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5362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Drawing is the same as before where index pointer is now also an </a:t>
            </a:r>
            <a:r>
              <a:rPr lang="en-US" dirty="0">
                <a:solidFill>
                  <a:srgbClr val="C00000"/>
                </a:solidFill>
              </a:rPr>
              <a:t>offset</a:t>
            </a:r>
            <a:r>
              <a:rPr lang="en-US" dirty="0"/>
              <a:t> to the element array buffer: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76400" y="3200400"/>
            <a:ext cx="5486400" cy="2599799"/>
            <a:chOff x="1950913" y="3352800"/>
            <a:chExt cx="5486400" cy="2599799"/>
          </a:xfrm>
        </p:grpSpPr>
        <p:sp>
          <p:nvSpPr>
            <p:cNvPr id="7" name="TextBox 6"/>
            <p:cNvSpPr txBox="1"/>
            <p:nvPr/>
          </p:nvSpPr>
          <p:spPr>
            <a:xfrm>
              <a:off x="1950913" y="3352800"/>
              <a:ext cx="548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glDrawElements</a:t>
              </a:r>
              <a:r>
                <a:rPr lang="en-US" dirty="0"/>
                <a:t>(mode, count, type, indices)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3313" y="457438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Primitive</a:t>
              </a:r>
            </a:p>
            <a:p>
              <a:r>
                <a:rPr lang="en-US" dirty="0"/>
                <a:t>type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9564" y="4851382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indices</a:t>
              </a:r>
            </a:p>
            <a:p>
              <a:r>
                <a:rPr lang="en-US" dirty="0"/>
                <a:t>to be rendered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07564" y="4574383"/>
              <a:ext cx="1116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Offset to </a:t>
              </a:r>
            </a:p>
            <a:p>
              <a:r>
                <a:rPr lang="en-US" dirty="0"/>
                <a:t>indices</a:t>
              </a:r>
            </a:p>
          </p:txBody>
        </p:sp>
        <p:cxnSp>
          <p:nvCxnSpPr>
            <p:cNvPr id="11" name="Straight Arrow Connector 10"/>
            <p:cNvCxnSpPr>
              <a:endCxn id="8" idx="0"/>
            </p:cNvCxnSpPr>
            <p:nvPr/>
          </p:nvCxnSpPr>
          <p:spPr>
            <a:xfrm flipH="1">
              <a:off x="2638075" y="3722132"/>
              <a:ext cx="1351653" cy="852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2"/>
              <a:endCxn id="9" idx="0"/>
            </p:cNvCxnSpPr>
            <p:nvPr/>
          </p:nvCxnSpPr>
          <p:spPr>
            <a:xfrm flipH="1">
              <a:off x="4281639" y="3722132"/>
              <a:ext cx="412474" cy="112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0" idx="0"/>
            </p:cNvCxnSpPr>
            <p:nvPr/>
          </p:nvCxnSpPr>
          <p:spPr>
            <a:xfrm>
              <a:off x="6083050" y="3722132"/>
              <a:ext cx="782840" cy="852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81756" y="5306268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Type of</a:t>
              </a:r>
            </a:p>
            <a:p>
              <a:r>
                <a:rPr lang="en-US" dirty="0"/>
                <a:t>each index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464932" y="3722132"/>
              <a:ext cx="467002" cy="1595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1118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relevant buffers must still be enabled: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Unfortunately, this is a very bad naming as it suggests client-side data is being used</a:t>
            </a:r>
          </a:p>
          <a:p>
            <a:r>
              <a:rPr lang="en-US" dirty="0"/>
              <a:t>In modern OpenGL, these are replaced with: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glEnableClientState</a:t>
            </a:r>
            <a:r>
              <a:rPr lang="en-US" dirty="0"/>
              <a:t>(GL_VERTEX_ARRAY)</a:t>
            </a:r>
          </a:p>
          <a:p>
            <a:r>
              <a:rPr lang="en-US" dirty="0" err="1"/>
              <a:t>glEnableClientState</a:t>
            </a:r>
            <a:r>
              <a:rPr lang="en-US" dirty="0"/>
              <a:t>(GL_COLOR_ARRAY)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4800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glEnableVertexAttribArray</a:t>
            </a:r>
            <a:r>
              <a:rPr lang="en-US" dirty="0"/>
              <a:t>(0);</a:t>
            </a:r>
          </a:p>
          <a:p>
            <a:r>
              <a:rPr lang="en-US" dirty="0" err="1"/>
              <a:t>glEnableVertexAttribArray</a:t>
            </a:r>
            <a:r>
              <a:rPr lang="en-US" dirty="0"/>
              <a:t>(1);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1186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</a:t>
            </a:r>
            <a:r>
              <a:rPr lang="en-US" b="1" dirty="0" err="1"/>
              <a:t>glVertexPointer</a:t>
            </a:r>
            <a:r>
              <a:rPr lang="en-US" dirty="0"/>
              <a:t> and </a:t>
            </a:r>
            <a:r>
              <a:rPr lang="en-US" b="1" dirty="0" err="1"/>
              <a:t>glDrawElements</a:t>
            </a:r>
            <a:r>
              <a:rPr lang="en-US" dirty="0"/>
              <a:t> the last parameter is sometimes treated as pointer and sometimes offset</a:t>
            </a:r>
          </a:p>
          <a:p>
            <a:r>
              <a:rPr lang="en-US" dirty="0"/>
              <a:t>OpenGL makes this decision as follows:</a:t>
            </a:r>
          </a:p>
          <a:p>
            <a:pPr lvl="1"/>
            <a:r>
              <a:rPr lang="en-US" dirty="0"/>
              <a:t>If a </a:t>
            </a:r>
            <a:r>
              <a:rPr lang="en-US" dirty="0">
                <a:solidFill>
                  <a:srgbClr val="C00000"/>
                </a:solidFill>
              </a:rPr>
              <a:t>non-zero name </a:t>
            </a:r>
            <a:r>
              <a:rPr lang="en-US" dirty="0"/>
              <a:t>is bound to </a:t>
            </a:r>
            <a:r>
              <a:rPr lang="en-US" b="1" dirty="0"/>
              <a:t>GL_ARRAY_BUFFER</a:t>
            </a:r>
            <a:r>
              <a:rPr lang="en-US" dirty="0"/>
              <a:t>, the last parameter </a:t>
            </a:r>
            <a:r>
              <a:rPr lang="en-US" dirty="0" err="1"/>
              <a:t>glVertexPointer</a:t>
            </a:r>
            <a:r>
              <a:rPr lang="en-US" dirty="0"/>
              <a:t> is treated as offset (otherwise pointer)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a non-zero name</a:t>
            </a:r>
            <a:r>
              <a:rPr lang="en-US" dirty="0"/>
              <a:t> is bound to </a:t>
            </a:r>
            <a:r>
              <a:rPr lang="en-US" b="1" dirty="0"/>
              <a:t>GL_ELEMENT_ARRAY_BUFFER</a:t>
            </a:r>
            <a:r>
              <a:rPr lang="en-US" dirty="0"/>
              <a:t>, the last parameter </a:t>
            </a:r>
            <a:r>
              <a:rPr lang="en-US" dirty="0" err="1"/>
              <a:t>glDrawElements</a:t>
            </a:r>
            <a:r>
              <a:rPr lang="en-US" dirty="0"/>
              <a:t> is treated as offset (otherwise pointer)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04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Drawing an Armadillo model comprised of 212574 triangles at four distinct locations (resulting in a total of 850296 triangles):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901832"/>
            <a:ext cx="4343400" cy="34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78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AMD Mobility Radeon HD4650 and at resolution 640x480:</a:t>
            </a:r>
          </a:p>
          <a:p>
            <a:pPr lvl="1"/>
            <a:r>
              <a:rPr lang="en-US" dirty="0"/>
              <a:t>Using VBOs the frame rate was about 100 FPS</a:t>
            </a:r>
          </a:p>
          <a:p>
            <a:pPr lvl="1"/>
            <a:r>
              <a:rPr lang="en-US" dirty="0"/>
              <a:t>Using client-side </a:t>
            </a:r>
            <a:r>
              <a:rPr lang="en-US" dirty="0" err="1"/>
              <a:t>glDrawElements</a:t>
            </a:r>
            <a:r>
              <a:rPr lang="en-US" dirty="0"/>
              <a:t>, the frame rate was about 20 FPS</a:t>
            </a:r>
          </a:p>
          <a:p>
            <a:r>
              <a:rPr lang="en-US" dirty="0"/>
              <a:t>Therefore, almost all modern games use VBOs for drawing </a:t>
            </a:r>
            <a:r>
              <a:rPr lang="en-US"/>
              <a:t>complex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classic OpenGL, transformations are performed using three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commands update the current matrix</a:t>
            </a:r>
          </a:p>
          <a:p>
            <a:r>
              <a:rPr lang="en-US" dirty="0"/>
              <a:t>Therefore the current matrix should be set as </a:t>
            </a:r>
            <a:r>
              <a:rPr lang="en-US" b="1" dirty="0"/>
              <a:t>GL_MODELVIEW</a:t>
            </a:r>
            <a:r>
              <a:rPr lang="en-US" dirty="0"/>
              <a:t> before calling these commands</a:t>
            </a:r>
          </a:p>
          <a:p>
            <a:r>
              <a:rPr lang="en-US" dirty="0"/>
              <a:t>Note that </a:t>
            </a:r>
            <a:r>
              <a:rPr lang="en-US" dirty="0">
                <a:solidFill>
                  <a:srgbClr val="C00000"/>
                </a:solidFill>
              </a:rPr>
              <a:t>angle</a:t>
            </a:r>
            <a:r>
              <a:rPr lang="en-US" dirty="0"/>
              <a:t> is in degrees (not radians)!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828925"/>
            <a:ext cx="57816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a result of this performance, GPUs are used in many tasks that are not related to graphics at all:</a:t>
            </a:r>
          </a:p>
          <a:p>
            <a:pPr lvl="1"/>
            <a:r>
              <a:rPr lang="en-US" dirty="0"/>
              <a:t>Called </a:t>
            </a:r>
            <a:r>
              <a:rPr lang="en-US" b="1" dirty="0"/>
              <a:t>GPGPU</a:t>
            </a:r>
            <a:r>
              <a:rPr lang="en-US" dirty="0"/>
              <a:t>: General-purpose computing on GPU</a:t>
            </a:r>
          </a:p>
          <a:p>
            <a:r>
              <a:rPr lang="en-US" dirty="0" err="1"/>
              <a:t>Nvidia</a:t>
            </a:r>
            <a:r>
              <a:rPr lang="en-US" dirty="0"/>
              <a:t> developed the </a:t>
            </a:r>
            <a:r>
              <a:rPr lang="en-US" dirty="0">
                <a:solidFill>
                  <a:srgbClr val="C00000"/>
                </a:solidFill>
              </a:rPr>
              <a:t>CUDA</a:t>
            </a:r>
            <a:r>
              <a:rPr lang="en-US" dirty="0"/>
              <a:t> language for GPGPU</a:t>
            </a:r>
          </a:p>
          <a:p>
            <a:r>
              <a:rPr lang="en-US" dirty="0" err="1">
                <a:solidFill>
                  <a:srgbClr val="C00000"/>
                </a:solidFill>
              </a:rPr>
              <a:t>OpenCL</a:t>
            </a:r>
            <a:r>
              <a:rPr lang="en-US" dirty="0"/>
              <a:t> is supported by AMD, </a:t>
            </a:r>
            <a:r>
              <a:rPr lang="en-US" dirty="0" err="1"/>
              <a:t>Nvidia</a:t>
            </a:r>
            <a:r>
              <a:rPr lang="en-US" dirty="0"/>
              <a:t>, and Intel</a:t>
            </a:r>
          </a:p>
          <a:p>
            <a:r>
              <a:rPr lang="en-US" dirty="0"/>
              <a:t>Nowadays, many computational intensive tasks are performed on the GPU:</a:t>
            </a:r>
          </a:p>
          <a:p>
            <a:pPr lvl="1"/>
            <a:r>
              <a:rPr lang="en-US" dirty="0"/>
              <a:t>Image and video processing</a:t>
            </a:r>
          </a:p>
          <a:p>
            <a:pPr lvl="1"/>
            <a:r>
              <a:rPr lang="en-US" dirty="0"/>
              <a:t>Analyzing big data</a:t>
            </a:r>
          </a:p>
          <a:p>
            <a:pPr lvl="1"/>
            <a:r>
              <a:rPr lang="en-US" dirty="0"/>
              <a:t>Bioinformatics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Machine learning, …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1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Transformations apply in the </a:t>
            </a:r>
            <a:r>
              <a:rPr lang="en-US" dirty="0">
                <a:solidFill>
                  <a:srgbClr val="C00000"/>
                </a:solidFill>
              </a:rPr>
              <a:t>reverse order</a:t>
            </a:r>
          </a:p>
          <a:p>
            <a:r>
              <a:rPr lang="en-US" dirty="0"/>
              <a:t>The command closest to the </a:t>
            </a:r>
            <a:r>
              <a:rPr lang="en-US" i="1" dirty="0"/>
              <a:t>draw </a:t>
            </a:r>
            <a:r>
              <a:rPr lang="en-US" dirty="0"/>
              <a:t>call takes effect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Here, the cube is first scaled, then rotated, and finally translated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667000"/>
            <a:ext cx="58388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34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Transformations keep effecting the current matrix</a:t>
            </a:r>
          </a:p>
          <a:p>
            <a:r>
              <a:rPr lang="en-US" dirty="0"/>
              <a:t>If you want to draw an object at the same position at each frame you need to reset the matrix to identity: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Otherwise your object will quickly disappear!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57525"/>
            <a:ext cx="57816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16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OpenGL, we do not specify a camera position</a:t>
            </a:r>
          </a:p>
          <a:p>
            <a:r>
              <a:rPr lang="en-US" dirty="0"/>
              <a:t>It is assumed that the camera is at </a:t>
            </a:r>
            <a:r>
              <a:rPr lang="en-US" b="1" dirty="0"/>
              <a:t>(0, 0, 0) </a:t>
            </a:r>
            <a:r>
              <a:rPr lang="en-US" dirty="0"/>
              <a:t>and looking down the </a:t>
            </a:r>
            <a:r>
              <a:rPr lang="en-US" b="1" dirty="0"/>
              <a:t>negative z</a:t>
            </a:r>
            <a:r>
              <a:rPr lang="en-US" dirty="0"/>
              <a:t> axis</a:t>
            </a:r>
          </a:p>
          <a:p>
            <a:r>
              <a:rPr lang="en-US" dirty="0"/>
              <a:t>You can view a </a:t>
            </a:r>
            <a:r>
              <a:rPr lang="en-US" dirty="0" err="1"/>
              <a:t>modelview</a:t>
            </a:r>
            <a:r>
              <a:rPr lang="en-US" dirty="0"/>
              <a:t> transformation in two ways:</a:t>
            </a:r>
          </a:p>
          <a:p>
            <a:pPr lvl="1"/>
            <a:r>
              <a:rPr lang="en-US" dirty="0"/>
              <a:t>Transform all objects drawn after the transformation by keeping the camera fixed</a:t>
            </a:r>
          </a:p>
          <a:p>
            <a:pPr lvl="1"/>
            <a:r>
              <a:rPr lang="en-US" dirty="0"/>
              <a:t>Transform the camera (i.e. coordinate system) by the opposite transformations by keeping the objects fixed</a:t>
            </a:r>
          </a:p>
          <a:p>
            <a:r>
              <a:rPr lang="en-US" dirty="0"/>
              <a:t>In reality, objects are transformed but both would produce the same result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73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E053-C918-4347-9BE9-9ABAB680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E76DA-CBC0-44DA-BE99-41E15120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approach is in fact deprecated: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modern OpenGL, we create the transformation matrix and send it to the </a:t>
            </a:r>
            <a:r>
              <a:rPr lang="en-US" dirty="0">
                <a:solidFill>
                  <a:srgbClr val="C00000"/>
                </a:solidFill>
              </a:rPr>
              <a:t>“vertex shader” </a:t>
            </a:r>
            <a:r>
              <a:rPr lang="en-US" dirty="0"/>
              <a:t>as a </a:t>
            </a:r>
            <a:r>
              <a:rPr lang="en-US" dirty="0">
                <a:solidFill>
                  <a:srgbClr val="C00000"/>
                </a:solidFill>
              </a:rPr>
              <a:t>“uniform variable”</a:t>
            </a:r>
          </a:p>
          <a:p>
            <a:r>
              <a:rPr lang="en-US" b="1" dirty="0"/>
              <a:t>GLM</a:t>
            </a:r>
            <a:r>
              <a:rPr lang="en-US" dirty="0"/>
              <a:t> library is commonly used for this purpose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B41E4-E2F1-4E81-8D92-71713D7D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B58FF-4F27-4982-9642-261E8BD3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0CBAD-683E-4BFC-A7DD-8FAF5D051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366962"/>
            <a:ext cx="57816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5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F65E-68AB-4FD7-A6C9-4FD6895F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1EE60-D228-4C0E-BA4B-8ECBF5F0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6EBA3-61F5-4B29-8677-5903A3BD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CECB84-034B-43CB-AC9C-4ADD9017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39048"/>
            <a:ext cx="6058746" cy="685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D90903-9807-4ABD-BC58-1BA4CC448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8" y="3488099"/>
            <a:ext cx="8478433" cy="933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48BEA-58F5-468F-8900-6E0F5051AA01}"/>
              </a:ext>
            </a:extLst>
          </p:cNvPr>
          <p:cNvSpPr txBox="1"/>
          <p:nvPr/>
        </p:nvSpPr>
        <p:spPr>
          <a:xfrm>
            <a:off x="457200" y="1763524"/>
            <a:ext cx="253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 the GLM headers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84CFC-05F9-4871-9B96-05523C49F117}"/>
              </a:ext>
            </a:extLst>
          </p:cNvPr>
          <p:cNvSpPr txBox="1"/>
          <p:nvPr/>
        </p:nvSpPr>
        <p:spPr>
          <a:xfrm>
            <a:off x="447358" y="3104964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Specify the transformation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2D82C-A106-4D69-85D2-C2257D124D50}"/>
              </a:ext>
            </a:extLst>
          </p:cNvPr>
          <p:cNvSpPr txBox="1"/>
          <p:nvPr/>
        </p:nvSpPr>
        <p:spPr>
          <a:xfrm>
            <a:off x="466625" y="4581128"/>
            <a:ext cx="473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your matrix to the GPU (more on this later)</a:t>
            </a:r>
          </a:p>
          <a:p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8E846A-4164-4B5D-9788-B739610D25CE}"/>
              </a:ext>
            </a:extLst>
          </p:cNvPr>
          <p:cNvSpPr txBox="1"/>
          <p:nvPr/>
        </p:nvSpPr>
        <p:spPr>
          <a:xfrm>
            <a:off x="472831" y="5312896"/>
            <a:ext cx="5381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shader, when applied on a vertex, v, you will get:</a:t>
            </a:r>
          </a:p>
          <a:p>
            <a:r>
              <a:rPr lang="en-US" b="1" dirty="0"/>
              <a:t>v’ = T * R * S * v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BAB116-28DC-4280-BE76-366E195E4B5B}"/>
              </a:ext>
            </a:extLst>
          </p:cNvPr>
          <p:cNvGrpSpPr/>
          <p:nvPr/>
        </p:nvGrpSpPr>
        <p:grpSpPr>
          <a:xfrm>
            <a:off x="3779912" y="3853767"/>
            <a:ext cx="4222997" cy="2391421"/>
            <a:chOff x="3779912" y="3853767"/>
            <a:chExt cx="4222997" cy="23914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422F1-AC89-43C0-9610-D40FE29FE554}"/>
                </a:ext>
              </a:extLst>
            </p:cNvPr>
            <p:cNvSpPr txBox="1"/>
            <p:nvPr/>
          </p:nvSpPr>
          <p:spPr>
            <a:xfrm rot="18496459">
              <a:off x="6880294" y="5122573"/>
              <a:ext cx="1875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Angle is in radians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3F287E2-5D2D-47A4-8411-7FC78F786286}"/>
                </a:ext>
              </a:extLst>
            </p:cNvPr>
            <p:cNvSpPr/>
            <p:nvPr/>
          </p:nvSpPr>
          <p:spPr>
            <a:xfrm>
              <a:off x="3779912" y="3853767"/>
              <a:ext cx="2520280" cy="32403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E01444-ACEA-4661-BBF2-48BEA5E99F3C}"/>
                </a:ext>
              </a:extLst>
            </p:cNvPr>
            <p:cNvCxnSpPr>
              <a:cxnSpLocks/>
            </p:cNvCxnSpPr>
            <p:nvPr/>
          </p:nvCxnSpPr>
          <p:spPr>
            <a:xfrm>
              <a:off x="5976156" y="4263240"/>
              <a:ext cx="1643844" cy="104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164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AA13-32F9-4E5F-85DE-B12B18FA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F00D0-DAFB-46FE-B6B1-FC1768321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OpenGL</a:t>
            </a:r>
            <a:r>
              <a:rPr lang="en-US" dirty="0"/>
              <a:t> is a cross-platform API for rendering 3D graphics</a:t>
            </a:r>
          </a:p>
          <a:p>
            <a:pPr lvl="1"/>
            <a:r>
              <a:rPr lang="en-US" dirty="0"/>
              <a:t>Many language bindings</a:t>
            </a:r>
          </a:p>
          <a:p>
            <a:r>
              <a:rPr lang="en-US" dirty="0"/>
              <a:t>Today, modern OpenGL API is fully hardware accelerated</a:t>
            </a:r>
          </a:p>
          <a:p>
            <a:r>
              <a:rPr lang="en-US" dirty="0">
                <a:solidFill>
                  <a:srgbClr val="C00000"/>
                </a:solidFill>
              </a:rPr>
              <a:t>GLFW</a:t>
            </a:r>
            <a:r>
              <a:rPr lang="en-US" dirty="0"/>
              <a:t> is a cross-platform library for window management</a:t>
            </a:r>
          </a:p>
          <a:p>
            <a:pPr lvl="1"/>
            <a:r>
              <a:rPr lang="en-US" dirty="0"/>
              <a:t>User interaction with keyboard, mouse also part of it</a:t>
            </a:r>
          </a:p>
          <a:p>
            <a:r>
              <a:rPr lang="en-US" dirty="0">
                <a:solidFill>
                  <a:srgbClr val="C00000"/>
                </a:solidFill>
              </a:rPr>
              <a:t>GLM</a:t>
            </a:r>
            <a:r>
              <a:rPr lang="en-US" dirty="0"/>
              <a:t> is a header only library for transformations</a:t>
            </a:r>
          </a:p>
          <a:p>
            <a:pPr lvl="1"/>
            <a:r>
              <a:rPr lang="en-US" dirty="0"/>
              <a:t>This is CPU only</a:t>
            </a:r>
          </a:p>
          <a:p>
            <a:pPr lvl="1"/>
            <a:r>
              <a:rPr lang="en-US" dirty="0"/>
              <a:t>The computed matrix is uploaded to GPU by the user</a:t>
            </a:r>
          </a:p>
          <a:p>
            <a:r>
              <a:rPr lang="en-US" dirty="0"/>
              <a:t>The idea is </a:t>
            </a:r>
            <a:r>
              <a:rPr lang="en-US" i="1" dirty="0"/>
              <a:t>minimize</a:t>
            </a:r>
            <a:r>
              <a:rPr lang="en-US" dirty="0"/>
              <a:t> CPU usage and </a:t>
            </a:r>
            <a:r>
              <a:rPr lang="en-US" i="1" dirty="0"/>
              <a:t>maximize</a:t>
            </a:r>
            <a:r>
              <a:rPr lang="en-US" dirty="0"/>
              <a:t> GPU utilization for high performance graphics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CC4F9-403E-4542-843B-88A18719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EA90B-7141-4C60-9E62-E0C61C31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8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GPUs are similar to CPUs in their building blocks (in fact they are somewhat simpler than CPUs):</a:t>
            </a:r>
          </a:p>
          <a:p>
            <a:pPr lvl="1"/>
            <a:r>
              <a:rPr lang="en-US" dirty="0"/>
              <a:t>Some logic to decode the instruction to be performed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Arithmetic logic units (ALUs)</a:t>
            </a:r>
          </a:p>
          <a:p>
            <a:pPr lvl="1"/>
            <a:r>
              <a:rPr lang="en-US" dirty="0"/>
              <a:t>Cache</a:t>
            </a:r>
          </a:p>
          <a:p>
            <a:pPr lvl="1"/>
            <a:r>
              <a:rPr lang="en-US" dirty="0"/>
              <a:t>Memory</a:t>
            </a:r>
          </a:p>
          <a:p>
            <a:r>
              <a:rPr lang="en-US" dirty="0"/>
              <a:t>But they are massively parallel:</a:t>
            </a:r>
          </a:p>
          <a:p>
            <a:pPr lvl="1"/>
            <a:r>
              <a:rPr lang="en-US" dirty="0"/>
              <a:t>Data parallelism</a:t>
            </a:r>
          </a:p>
          <a:p>
            <a:pPr lvl="1"/>
            <a:r>
              <a:rPr lang="en-US" dirty="0"/>
              <a:t>Pipeline parallelism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2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GPUs parallel?</a:t>
            </a:r>
          </a:p>
          <a:p>
            <a:r>
              <a:rPr lang="en-US" dirty="0"/>
              <a:t>GPUs are SIMD architectures</a:t>
            </a:r>
          </a:p>
          <a:p>
            <a:pPr lvl="1"/>
            <a:r>
              <a:rPr lang="en-US" b="1" dirty="0"/>
              <a:t>SIMD:</a:t>
            </a:r>
            <a:r>
              <a:rPr lang="en-US" dirty="0"/>
              <a:t> Single instruction multiple data</a:t>
            </a:r>
          </a:p>
          <a:p>
            <a:pPr lvl="1"/>
            <a:r>
              <a:rPr lang="en-US" dirty="0"/>
              <a:t>The same instruction is applied to thousands of data elements at the same time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35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63181"/>
            <a:ext cx="2095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5200" y="60157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76326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works well for </a:t>
            </a:r>
            <a:r>
              <a:rPr lang="en-US" dirty="0">
                <a:solidFill>
                  <a:srgbClr val="C00000"/>
                </a:solidFill>
              </a:rPr>
              <a:t>independent</a:t>
            </a:r>
            <a:r>
              <a:rPr lang="en-US" dirty="0"/>
              <a:t> tasks such as:</a:t>
            </a:r>
          </a:p>
          <a:p>
            <a:pPr lvl="1"/>
            <a:r>
              <a:rPr lang="en-US" dirty="0"/>
              <a:t>Transforming vertices</a:t>
            </a:r>
          </a:p>
          <a:p>
            <a:pPr lvl="1"/>
            <a:r>
              <a:rPr lang="en-US" dirty="0"/>
              <a:t>Computing shading for each fragment</a:t>
            </a:r>
          </a:p>
          <a:p>
            <a:r>
              <a:rPr lang="en-US" dirty="0"/>
              <a:t>Ideal if the task is the same but the data is different: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227575"/>
              </p:ext>
            </p:extLst>
          </p:nvPr>
        </p:nvGraphicFramePr>
        <p:xfrm>
          <a:off x="1295400" y="402716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579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905860"/>
              </p:ext>
            </p:extLst>
          </p:nvPr>
        </p:nvGraphicFramePr>
        <p:xfrm>
          <a:off x="1297459" y="54851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579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9972"/>
              </p:ext>
            </p:extLst>
          </p:nvPr>
        </p:nvGraphicFramePr>
        <p:xfrm>
          <a:off x="1297459" y="4725325"/>
          <a:ext cx="6096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579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510331" y="39653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11361" y="53987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89902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589902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93553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93553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97204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97204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00855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00855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004506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004506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608157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08157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11808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211808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15459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15459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419110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419110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022758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022758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5400000">
            <a:off x="3919638" y="59321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" name="Left Brace 5"/>
          <p:cNvSpPr/>
          <p:nvPr/>
        </p:nvSpPr>
        <p:spPr>
          <a:xfrm>
            <a:off x="838200" y="4027168"/>
            <a:ext cx="88559" cy="22212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271617" y="490998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Pipeline length</a:t>
            </a:r>
          </a:p>
        </p:txBody>
      </p:sp>
      <p:sp>
        <p:nvSpPr>
          <p:cNvPr id="34" name="Left Brace 33"/>
          <p:cNvSpPr/>
          <p:nvPr/>
        </p:nvSpPr>
        <p:spPr>
          <a:xfrm rot="5400000">
            <a:off x="4189972" y="760970"/>
            <a:ext cx="306857" cy="60960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740924" y="33644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length</a:t>
            </a:r>
          </a:p>
        </p:txBody>
      </p:sp>
    </p:spTree>
    <p:extLst>
      <p:ext uri="{BB962C8B-B14F-4D97-AF65-F5344CB8AC3E}">
        <p14:creationId xmlns:p14="http://schemas.microsoft.com/office/powerpoint/2010/main" val="354064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vs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GPUs have a larger number of ALUs allowing for data parallelism: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44015"/>
            <a:ext cx="6669881" cy="342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5258616"/>
            <a:ext cx="7239000" cy="91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62362"/>
      </p:ext>
    </p:extLst>
  </p:cSld>
  <p:clrMapOvr>
    <a:masterClrMapping/>
  </p:clrMapOvr>
</p:sld>
</file>

<file path=ppt/theme/theme1.xml><?xml version="1.0" encoding="utf-8"?>
<a:theme xmlns:a="http://schemas.openxmlformats.org/drawingml/2006/main" name="1_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3843</Words>
  <Application>Microsoft Office PowerPoint</Application>
  <PresentationFormat>On-screen Show (4:3)</PresentationFormat>
  <Paragraphs>748</Paragraphs>
  <Slides>55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BentonSansTRUMed</vt:lpstr>
      <vt:lpstr>BentonSansTRUReg</vt:lpstr>
      <vt:lpstr>Calibri</vt:lpstr>
      <vt:lpstr>Courier New</vt:lpstr>
      <vt:lpstr>Lucida Console</vt:lpstr>
      <vt:lpstr>Trebuchet MS</vt:lpstr>
      <vt:lpstr>1_metu</vt:lpstr>
      <vt:lpstr>CENG 477 Introduction to Computer Graphics</vt:lpstr>
      <vt:lpstr>Introduction</vt:lpstr>
      <vt:lpstr>Graphics Hardware (GH)</vt:lpstr>
      <vt:lpstr>Graphics Processing Unit (GPU)</vt:lpstr>
      <vt:lpstr>GPGPU</vt:lpstr>
      <vt:lpstr>GPU Architecture</vt:lpstr>
      <vt:lpstr>GPU Parallelism</vt:lpstr>
      <vt:lpstr>GPU Parallelism</vt:lpstr>
      <vt:lpstr>GPU vs CPU</vt:lpstr>
      <vt:lpstr>GPU vs CPU</vt:lpstr>
      <vt:lpstr>Overall GPU Architecture</vt:lpstr>
      <vt:lpstr>GPU Data Flow Model</vt:lpstr>
      <vt:lpstr>User Program</vt:lpstr>
      <vt:lpstr>Opening a Window</vt:lpstr>
      <vt:lpstr>Double Buffering</vt:lpstr>
      <vt:lpstr>Double Buffering</vt:lpstr>
      <vt:lpstr>Double Buffering</vt:lpstr>
      <vt:lpstr>Double Buffering</vt:lpstr>
      <vt:lpstr>Double Buffering</vt:lpstr>
      <vt:lpstr>Managing User Interaction</vt:lpstr>
      <vt:lpstr>Displaying/Resizing the Window</vt:lpstr>
      <vt:lpstr>Rendering Each Frame</vt:lpstr>
      <vt:lpstr>GLFW</vt:lpstr>
      <vt:lpstr>Sending Geometry Data</vt:lpstr>
      <vt:lpstr>Sending Geometry Data</vt:lpstr>
      <vt:lpstr>Sending Geometry Data</vt:lpstr>
      <vt:lpstr>Sending Geometry Data</vt:lpstr>
      <vt:lpstr>Winding Order</vt:lpstr>
      <vt:lpstr>Winding Order</vt:lpstr>
      <vt:lpstr>Graphics State</vt:lpstr>
      <vt:lpstr>Graphics State</vt:lpstr>
      <vt:lpstr>Sending Geometry Data</vt:lpstr>
      <vt:lpstr>Vertex Arrays</vt:lpstr>
      <vt:lpstr>Vertex Arrays</vt:lpstr>
      <vt:lpstr>Drawing with Vertex Arrays</vt:lpstr>
      <vt:lpstr>Drawing with Vertex Arrays</vt:lpstr>
      <vt:lpstr>Drawing with Vertex Arrays</vt:lpstr>
      <vt:lpstr>Vertex Buffer Objects</vt:lpstr>
      <vt:lpstr>Vertex Buffer Objects</vt:lpstr>
      <vt:lpstr>Vertex Buffer Objects</vt:lpstr>
      <vt:lpstr>Vertex Buffer Objects</vt:lpstr>
      <vt:lpstr>Vertex Buffer Objects</vt:lpstr>
      <vt:lpstr>Vertex Buffer Objects</vt:lpstr>
      <vt:lpstr>Vertex Buffer Objects</vt:lpstr>
      <vt:lpstr>Vertex Buffer Objects</vt:lpstr>
      <vt:lpstr>Vertex Buffer Objects</vt:lpstr>
      <vt:lpstr>Performance Comparison</vt:lpstr>
      <vt:lpstr>Performance Comparison</vt:lpstr>
      <vt:lpstr>Transformations in OpenGL</vt:lpstr>
      <vt:lpstr>Transformations in OpenGL</vt:lpstr>
      <vt:lpstr>Transformations in OpenGL</vt:lpstr>
      <vt:lpstr>Transformations in OpenGL</vt:lpstr>
      <vt:lpstr>Transformations in OpenGL</vt:lpstr>
      <vt:lpstr>Transformations in OpenGL</vt:lpstr>
      <vt:lpstr>Summary</vt:lpstr>
    </vt:vector>
  </TitlesOfParts>
  <Company>AMD,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Ahmet Akyuz</cp:lastModifiedBy>
  <cp:revision>600</cp:revision>
  <dcterms:created xsi:type="dcterms:W3CDTF">2011-10-08T08:51:54Z</dcterms:created>
  <dcterms:modified xsi:type="dcterms:W3CDTF">2025-12-01T04:41:45Z</dcterms:modified>
</cp:coreProperties>
</file>